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3.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130" r:id="rId2"/>
    <p:sldId id="2134" r:id="rId3"/>
    <p:sldId id="2135" r:id="rId4"/>
    <p:sldId id="2133" r:id="rId5"/>
    <p:sldId id="2129" r:id="rId6"/>
    <p:sldId id="942" r:id="rId7"/>
    <p:sldId id="1551" r:id="rId8"/>
    <p:sldId id="1552" r:id="rId9"/>
    <p:sldId id="1553" r:id="rId1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266"/>
    <p:restoredTop sz="94697"/>
  </p:normalViewPr>
  <p:slideViewPr>
    <p:cSldViewPr snapToGrid="0" snapToObjects="1">
      <p:cViewPr varScale="1">
        <p:scale>
          <a:sx n="124" d="100"/>
          <a:sy n="124" d="100"/>
        </p:scale>
        <p:origin x="208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E5DDB-A676-6D4E-9BDC-49879EE5301E}" type="datetimeFigureOut">
              <a:rPr lang="en-AU" smtClean="0"/>
              <a:t>21/8/20</a:t>
            </a:fld>
            <a:endParaRPr lang="en-AU"/>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391B26-82B7-9948-B94B-8A4B1C3FA7AB}" type="slidenum">
              <a:rPr lang="en-AU" smtClean="0"/>
              <a:t>‹#›</a:t>
            </a:fld>
            <a:endParaRPr lang="en-AU"/>
          </a:p>
        </p:txBody>
      </p:sp>
    </p:spTree>
    <p:extLst>
      <p:ext uri="{BB962C8B-B14F-4D97-AF65-F5344CB8AC3E}">
        <p14:creationId xmlns:p14="http://schemas.microsoft.com/office/powerpoint/2010/main" val="420955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4325" y="522288"/>
            <a:ext cx="4289425" cy="2970212"/>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0CB7C0-FB8D-4F62-9FC0-4285F5ED2A9E}" type="slidenum">
              <a:rPr lang="en-AU" smtClean="0"/>
              <a:pPr/>
              <a:t>6</a:t>
            </a:fld>
            <a:endParaRPr lang="en-AU" dirty="0"/>
          </a:p>
        </p:txBody>
      </p:sp>
    </p:spTree>
    <p:extLst>
      <p:ext uri="{BB962C8B-B14F-4D97-AF65-F5344CB8AC3E}">
        <p14:creationId xmlns:p14="http://schemas.microsoft.com/office/powerpoint/2010/main" val="2259997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401638" y="582613"/>
            <a:ext cx="5884862" cy="3311525"/>
          </a:xfrm>
          <a:ln/>
        </p:spPr>
      </p:sp>
      <p:sp>
        <p:nvSpPr>
          <p:cNvPr id="7171" name="Notes Placeholder 2"/>
          <p:cNvSpPr>
            <a:spLocks noGrp="1"/>
          </p:cNvSpPr>
          <p:nvPr>
            <p:ph type="body" idx="1"/>
          </p:nvPr>
        </p:nvSpPr>
        <p:spPr>
          <a:noFill/>
          <a:ln/>
        </p:spPr>
        <p:txBody>
          <a:bodyPr/>
          <a:lstStyle/>
          <a:p>
            <a:endParaRPr lang="en-US" dirty="0"/>
          </a:p>
        </p:txBody>
      </p:sp>
      <p:sp>
        <p:nvSpPr>
          <p:cNvPr id="7172" name="Slide Number Placeholder 3"/>
          <p:cNvSpPr>
            <a:spLocks noGrp="1"/>
          </p:cNvSpPr>
          <p:nvPr>
            <p:ph type="sldNum" sz="quarter" idx="5"/>
          </p:nvPr>
        </p:nvSpPr>
        <p:spPr>
          <a:noFill/>
        </p:spPr>
        <p:txBody>
          <a:bodyPr/>
          <a:lstStyle/>
          <a:p>
            <a:fld id="{B568C96D-EC66-4A6C-AE2F-984CF503CDDB}" type="slidenum">
              <a:rPr lang="en-AU">
                <a:solidFill>
                  <a:prstClr val="black"/>
                </a:solidFill>
              </a:rPr>
              <a:pPr/>
              <a:t>7</a:t>
            </a:fld>
            <a:endParaRPr lang="en-AU" dirty="0">
              <a:solidFill>
                <a:prstClr val="black"/>
              </a:solidFill>
            </a:endParaRPr>
          </a:p>
        </p:txBody>
      </p:sp>
    </p:spTree>
    <p:extLst>
      <p:ext uri="{BB962C8B-B14F-4D97-AF65-F5344CB8AC3E}">
        <p14:creationId xmlns:p14="http://schemas.microsoft.com/office/powerpoint/2010/main" val="1540906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952500" y="582613"/>
            <a:ext cx="4783138" cy="3311525"/>
          </a:xfrm>
          <a:ln/>
        </p:spPr>
      </p:sp>
      <p:sp>
        <p:nvSpPr>
          <p:cNvPr id="7171" name="Notes Placeholder 2"/>
          <p:cNvSpPr>
            <a:spLocks noGrp="1"/>
          </p:cNvSpPr>
          <p:nvPr>
            <p:ph type="body" idx="1"/>
          </p:nvPr>
        </p:nvSpPr>
        <p:spPr>
          <a:noFill/>
          <a:ln/>
        </p:spPr>
        <p:txBody>
          <a:bodyPr/>
          <a:lstStyle/>
          <a:p>
            <a:endParaRPr lang="en-US" dirty="0"/>
          </a:p>
        </p:txBody>
      </p:sp>
      <p:sp>
        <p:nvSpPr>
          <p:cNvPr id="7172" name="Slide Number Placeholder 3"/>
          <p:cNvSpPr>
            <a:spLocks noGrp="1"/>
          </p:cNvSpPr>
          <p:nvPr>
            <p:ph type="sldNum" sz="quarter" idx="5"/>
          </p:nvPr>
        </p:nvSpPr>
        <p:spPr>
          <a:noFill/>
        </p:spPr>
        <p:txBody>
          <a:bodyPr/>
          <a:lstStyle/>
          <a:p>
            <a:fld id="{B568C96D-EC66-4A6C-AE2F-984CF503CDDB}" type="slidenum">
              <a:rPr lang="en-AU">
                <a:solidFill>
                  <a:prstClr val="black"/>
                </a:solidFill>
              </a:rPr>
              <a:pPr/>
              <a:t>8</a:t>
            </a:fld>
            <a:endParaRPr lang="en-AU" dirty="0">
              <a:solidFill>
                <a:prstClr val="black"/>
              </a:solidFill>
            </a:endParaRPr>
          </a:p>
        </p:txBody>
      </p:sp>
    </p:spTree>
    <p:extLst>
      <p:ext uri="{BB962C8B-B14F-4D97-AF65-F5344CB8AC3E}">
        <p14:creationId xmlns:p14="http://schemas.microsoft.com/office/powerpoint/2010/main" val="3818876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xfrm>
            <a:off x="952500" y="582613"/>
            <a:ext cx="4783138" cy="3311525"/>
          </a:xfrm>
          <a:ln/>
        </p:spPr>
      </p:sp>
      <p:sp>
        <p:nvSpPr>
          <p:cNvPr id="7171" name="Notes Placeholder 2"/>
          <p:cNvSpPr>
            <a:spLocks noGrp="1"/>
          </p:cNvSpPr>
          <p:nvPr>
            <p:ph type="body" idx="1"/>
          </p:nvPr>
        </p:nvSpPr>
        <p:spPr>
          <a:noFill/>
          <a:ln/>
        </p:spPr>
        <p:txBody>
          <a:bodyPr/>
          <a:lstStyle/>
          <a:p>
            <a:endParaRPr lang="en-US" dirty="0"/>
          </a:p>
        </p:txBody>
      </p:sp>
      <p:sp>
        <p:nvSpPr>
          <p:cNvPr id="7172" name="Slide Number Placeholder 3"/>
          <p:cNvSpPr>
            <a:spLocks noGrp="1"/>
          </p:cNvSpPr>
          <p:nvPr>
            <p:ph type="sldNum" sz="quarter" idx="5"/>
          </p:nvPr>
        </p:nvSpPr>
        <p:spPr>
          <a:noFill/>
        </p:spPr>
        <p:txBody>
          <a:bodyPr/>
          <a:lstStyle/>
          <a:p>
            <a:fld id="{B568C96D-EC66-4A6C-AE2F-984CF503CDDB}" type="slidenum">
              <a:rPr lang="en-AU">
                <a:solidFill>
                  <a:prstClr val="black"/>
                </a:solidFill>
              </a:rPr>
              <a:pPr/>
              <a:t>9</a:t>
            </a:fld>
            <a:endParaRPr lang="en-AU" dirty="0">
              <a:solidFill>
                <a:prstClr val="black"/>
              </a:solidFill>
            </a:endParaRPr>
          </a:p>
        </p:txBody>
      </p:sp>
    </p:spTree>
    <p:extLst>
      <p:ext uri="{BB962C8B-B14F-4D97-AF65-F5344CB8AC3E}">
        <p14:creationId xmlns:p14="http://schemas.microsoft.com/office/powerpoint/2010/main" val="246635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E99DC-E9A5-1242-9BBA-6CD579F8491B}"/>
              </a:ext>
            </a:extLst>
          </p:cNvPr>
          <p:cNvSpPr>
            <a:spLocks noGrp="1"/>
          </p:cNvSpPr>
          <p:nvPr>
            <p:ph type="ctrTitle"/>
          </p:nvPr>
        </p:nvSpPr>
        <p:spPr>
          <a:xfrm>
            <a:off x="1238250" y="1122363"/>
            <a:ext cx="7429500" cy="2387600"/>
          </a:xfrm>
        </p:spPr>
        <p:txBody>
          <a:bodyPr anchor="b"/>
          <a:lstStyle>
            <a:lvl1pPr algn="ctr">
              <a:defRPr sz="4875"/>
            </a:lvl1pPr>
          </a:lstStyle>
          <a:p>
            <a:r>
              <a:rPr lang="en-GB"/>
              <a:t>Click to edit Master title style</a:t>
            </a:r>
            <a:endParaRPr lang="en-AU"/>
          </a:p>
        </p:txBody>
      </p:sp>
      <p:sp>
        <p:nvSpPr>
          <p:cNvPr id="3" name="Subtitle 2">
            <a:extLst>
              <a:ext uri="{FF2B5EF4-FFF2-40B4-BE49-F238E27FC236}">
                <a16:creationId xmlns:a16="http://schemas.microsoft.com/office/drawing/2014/main" id="{35BB7F59-6759-8F47-BC8E-CBD4A07879C4}"/>
              </a:ext>
            </a:extLst>
          </p:cNvPr>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GB"/>
              <a:t>Click to edit Master subtitle style</a:t>
            </a:r>
            <a:endParaRPr lang="en-AU"/>
          </a:p>
        </p:txBody>
      </p:sp>
      <p:sp>
        <p:nvSpPr>
          <p:cNvPr id="4" name="Date Placeholder 3">
            <a:extLst>
              <a:ext uri="{FF2B5EF4-FFF2-40B4-BE49-F238E27FC236}">
                <a16:creationId xmlns:a16="http://schemas.microsoft.com/office/drawing/2014/main" id="{5EAD9919-E09A-0348-A54E-B79B36D0BC86}"/>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522F90F3-5262-064A-8502-2231E702252E}"/>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30E0B20-421E-9549-A8A8-5EE55FB227FA}"/>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2743706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B7068-6B34-5241-BB4C-423390BF23CB}"/>
              </a:ext>
            </a:extLst>
          </p:cNvPr>
          <p:cNvSpPr>
            <a:spLocks noGrp="1"/>
          </p:cNvSpPr>
          <p:nvPr>
            <p:ph type="title"/>
          </p:nvPr>
        </p:nvSpPr>
        <p:spPr/>
        <p:txBody>
          <a:bodyPr/>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C858633-4E13-534F-BE8C-4F78D563CC3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D535D0E3-EB51-9749-8F0D-B736AFC20F81}"/>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0152CB52-04B5-0040-B329-24E18B96788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423CA28-8EEC-334E-BB80-33D128CFE04D}"/>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342008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AEF40AC-DE89-7649-AFDE-A8A29FAF3634}"/>
              </a:ext>
            </a:extLst>
          </p:cNvPr>
          <p:cNvSpPr>
            <a:spLocks noGrp="1"/>
          </p:cNvSpPr>
          <p:nvPr>
            <p:ph type="title" orient="vert"/>
          </p:nvPr>
        </p:nvSpPr>
        <p:spPr>
          <a:xfrm>
            <a:off x="7088981" y="365125"/>
            <a:ext cx="2135981" cy="5811838"/>
          </a:xfrm>
        </p:spPr>
        <p:txBody>
          <a:bodyPr vert="eaVert"/>
          <a:lstStyle/>
          <a:p>
            <a:r>
              <a:rPr lang="en-GB"/>
              <a:t>Click to edit Master title style</a:t>
            </a:r>
            <a:endParaRPr lang="en-AU"/>
          </a:p>
        </p:txBody>
      </p:sp>
      <p:sp>
        <p:nvSpPr>
          <p:cNvPr id="3" name="Vertical Text Placeholder 2">
            <a:extLst>
              <a:ext uri="{FF2B5EF4-FFF2-40B4-BE49-F238E27FC236}">
                <a16:creationId xmlns:a16="http://schemas.microsoft.com/office/drawing/2014/main" id="{4B695589-6410-3947-9FFF-233EAB0250BA}"/>
              </a:ext>
            </a:extLst>
          </p:cNvPr>
          <p:cNvSpPr>
            <a:spLocks noGrp="1"/>
          </p:cNvSpPr>
          <p:nvPr>
            <p:ph type="body" orient="vert" idx="1"/>
          </p:nvPr>
        </p:nvSpPr>
        <p:spPr>
          <a:xfrm>
            <a:off x="681037"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Date Placeholder 3">
            <a:extLst>
              <a:ext uri="{FF2B5EF4-FFF2-40B4-BE49-F238E27FC236}">
                <a16:creationId xmlns:a16="http://schemas.microsoft.com/office/drawing/2014/main" id="{F3A8100D-293C-354D-884B-3443F0DE5C38}"/>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0F322949-AF3A-8841-A825-C499DC17562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1C63073-22FE-DF41-99D5-6E37292EDFD8}"/>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1909609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50DFF552-3A74-1A4A-8C99-E27C94943421}" type="slidenum">
              <a:rPr lang="en-US" smtClean="0"/>
              <a:t>‹#›</a:t>
            </a:fld>
            <a:endParaRPr lang="en-US" dirty="0"/>
          </a:p>
        </p:txBody>
      </p:sp>
      <p:sp>
        <p:nvSpPr>
          <p:cNvPr id="13" name="TextBox 12"/>
          <p:cNvSpPr txBox="1"/>
          <p:nvPr userDrawn="1"/>
        </p:nvSpPr>
        <p:spPr>
          <a:xfrm flipH="1">
            <a:off x="5704253" y="1693457"/>
            <a:ext cx="3559668" cy="3218382"/>
          </a:xfrm>
          <a:prstGeom prst="rect">
            <a:avLst/>
          </a:prstGeom>
          <a:noFill/>
        </p:spPr>
        <p:txBody>
          <a:bodyPr wrap="square" rtlCol="0">
            <a:spAutoFit/>
          </a:bodyPr>
          <a:lstStyle/>
          <a:p>
            <a:pPr>
              <a:buClr>
                <a:schemeClr val="tx2"/>
              </a:buClr>
            </a:pPr>
            <a:r>
              <a:rPr lang="en-AU" sz="1625" b="1" dirty="0">
                <a:latin typeface="Arial" charset="0"/>
                <a:ea typeface="Arial" charset="0"/>
                <a:cs typeface="Arial" charset="0"/>
              </a:rPr>
              <a:t>Purpose</a:t>
            </a:r>
          </a:p>
          <a:p>
            <a:pPr marL="278606" indent="-278606">
              <a:buClr>
                <a:schemeClr val="tx2"/>
              </a:buClr>
              <a:buFont typeface=".AppleSystemUIFont" charset="-120"/>
              <a:buChar char="&gt;"/>
            </a:pPr>
            <a:r>
              <a:rPr lang="en-AU" sz="1625" b="0" dirty="0">
                <a:latin typeface="Arial" charset="0"/>
                <a:ea typeface="Arial" charset="0"/>
                <a:cs typeface="Arial" charset="0"/>
              </a:rPr>
              <a:t>I want my audience to </a:t>
            </a:r>
            <a:r>
              <a:rPr lang="mr-IN" sz="1625" b="0" dirty="0">
                <a:latin typeface="Arial" charset="0"/>
                <a:ea typeface="Arial" charset="0"/>
                <a:cs typeface="Arial" charset="0"/>
              </a:rPr>
              <a:t>…</a:t>
            </a:r>
            <a:r>
              <a:rPr lang="en-AU" sz="1625" b="0" dirty="0">
                <a:latin typeface="Arial" charset="0"/>
                <a:ea typeface="Arial" charset="0"/>
                <a:cs typeface="Arial" charset="0"/>
              </a:rPr>
              <a:t>  </a:t>
            </a:r>
          </a:p>
          <a:p>
            <a:pPr marL="0" indent="0">
              <a:buClr>
                <a:schemeClr val="tx2"/>
              </a:buClr>
              <a:buFont typeface="Arial" charset="0"/>
              <a:buNone/>
            </a:pPr>
            <a:r>
              <a:rPr lang="en-AU" sz="813" dirty="0">
                <a:latin typeface="Arial" charset="0"/>
                <a:ea typeface="Arial" charset="0"/>
                <a:cs typeface="Arial" charset="0"/>
              </a:rPr>
              <a:t>   </a:t>
            </a:r>
            <a:br>
              <a:rPr lang="en-AU" sz="1625" dirty="0">
                <a:latin typeface="Arial" charset="0"/>
                <a:ea typeface="Arial" charset="0"/>
                <a:cs typeface="Arial" charset="0"/>
              </a:rPr>
            </a:br>
            <a:r>
              <a:rPr lang="en-AU" sz="1625" b="1" dirty="0">
                <a:latin typeface="Arial" charset="0"/>
                <a:ea typeface="Arial" charset="0"/>
                <a:cs typeface="Arial" charset="0"/>
              </a:rPr>
              <a:t>Audience</a:t>
            </a:r>
          </a:p>
          <a:p>
            <a:pPr marL="278606" indent="-278606">
              <a:buClr>
                <a:schemeClr val="tx2"/>
              </a:buClr>
              <a:buFont typeface=".AppleSystemUIFont" charset="-120"/>
              <a:buChar char="&gt;"/>
            </a:pPr>
            <a:r>
              <a:rPr lang="en-AU" sz="1625" b="0" dirty="0">
                <a:latin typeface="Arial" charset="0"/>
                <a:ea typeface="Arial" charset="0"/>
                <a:cs typeface="Arial" charset="0"/>
              </a:rPr>
              <a:t>Decision makers, influencers, others</a:t>
            </a:r>
          </a:p>
          <a:p>
            <a:pPr marL="0" indent="0">
              <a:buClr>
                <a:schemeClr val="tx2"/>
              </a:buClr>
              <a:buFont typeface="Arial" charset="0"/>
              <a:buNone/>
            </a:pPr>
            <a:r>
              <a:rPr lang="en-AU" sz="813" dirty="0">
                <a:latin typeface="Arial" charset="0"/>
                <a:ea typeface="Arial" charset="0"/>
                <a:cs typeface="Arial" charset="0"/>
              </a:rPr>
              <a:t>   </a:t>
            </a:r>
            <a:br>
              <a:rPr lang="en-AU" sz="1625" dirty="0">
                <a:latin typeface="Arial" charset="0"/>
                <a:ea typeface="Arial" charset="0"/>
                <a:cs typeface="Arial" charset="0"/>
              </a:rPr>
            </a:br>
            <a:r>
              <a:rPr lang="en-AU" sz="1625" b="1" dirty="0">
                <a:latin typeface="Arial" charset="0"/>
                <a:ea typeface="Arial" charset="0"/>
                <a:cs typeface="Arial" charset="0"/>
              </a:rPr>
              <a:t>Format</a:t>
            </a:r>
          </a:p>
          <a:p>
            <a:pPr marL="278606" indent="-278606">
              <a:buClr>
                <a:schemeClr val="tx2"/>
              </a:buClr>
              <a:buFont typeface=".AppleSystemUIFont" charset="-120"/>
              <a:buChar char="&gt;"/>
            </a:pPr>
            <a:r>
              <a:rPr lang="en-AU" sz="1625" b="0" dirty="0">
                <a:latin typeface="Arial" charset="0"/>
                <a:ea typeface="Arial" charset="0"/>
                <a:cs typeface="Arial" charset="0"/>
              </a:rPr>
              <a:t>Pack, paper, email, verbal, meeting, etc.</a:t>
            </a:r>
          </a:p>
          <a:p>
            <a:pPr marL="0" indent="0">
              <a:buClr>
                <a:schemeClr val="tx2"/>
              </a:buClr>
              <a:buFont typeface="Arial" charset="0"/>
              <a:buNone/>
            </a:pPr>
            <a:r>
              <a:rPr lang="en-AU" sz="813" dirty="0">
                <a:latin typeface="Arial" charset="0"/>
                <a:ea typeface="Arial" charset="0"/>
                <a:cs typeface="Arial" charset="0"/>
              </a:rPr>
              <a:t>   </a:t>
            </a:r>
            <a:br>
              <a:rPr lang="en-AU" sz="1625" dirty="0">
                <a:latin typeface="Arial" charset="0"/>
                <a:ea typeface="Arial" charset="0"/>
                <a:cs typeface="Arial" charset="0"/>
              </a:rPr>
            </a:br>
            <a:r>
              <a:rPr lang="en-AU" sz="1625" b="1" dirty="0">
                <a:latin typeface="Arial" charset="0"/>
                <a:ea typeface="Arial" charset="0"/>
                <a:cs typeface="Arial" charset="0"/>
              </a:rPr>
              <a:t>Dates</a:t>
            </a:r>
          </a:p>
          <a:p>
            <a:pPr marL="278606" indent="-278606">
              <a:buClr>
                <a:schemeClr val="tx2"/>
              </a:buClr>
              <a:buFont typeface=".AppleSystemUIFont" charset="-120"/>
              <a:buChar char="&gt;"/>
            </a:pPr>
            <a:r>
              <a:rPr lang="en-AU" sz="1625" b="0" dirty="0">
                <a:latin typeface="Arial" charset="0"/>
                <a:ea typeface="Arial" charset="0"/>
                <a:cs typeface="Arial" charset="0"/>
              </a:rPr>
              <a:t>Sign offs, delivery</a:t>
            </a:r>
          </a:p>
          <a:p>
            <a:pPr marL="278606" indent="-278606">
              <a:buClr>
                <a:schemeClr val="tx2"/>
              </a:buClr>
              <a:buFont typeface="Arial" charset="0"/>
              <a:buChar char="•"/>
            </a:pPr>
            <a:endParaRPr lang="en-US" sz="1625" dirty="0">
              <a:latin typeface="Arial" charset="0"/>
              <a:ea typeface="Arial" charset="0"/>
              <a:cs typeface="Arial" charset="0"/>
            </a:endParaRPr>
          </a:p>
        </p:txBody>
      </p:sp>
      <p:grpSp>
        <p:nvGrpSpPr>
          <p:cNvPr id="17" name="Group 16"/>
          <p:cNvGrpSpPr/>
          <p:nvPr userDrawn="1"/>
        </p:nvGrpSpPr>
        <p:grpSpPr>
          <a:xfrm>
            <a:off x="9216076" y="418578"/>
            <a:ext cx="389250" cy="285485"/>
            <a:chOff x="8446556" y="126999"/>
            <a:chExt cx="359308" cy="263525"/>
          </a:xfrm>
        </p:grpSpPr>
        <p:sp>
          <p:nvSpPr>
            <p:cNvPr id="18" name="Oval 17"/>
            <p:cNvSpPr/>
            <p:nvPr/>
          </p:nvSpPr>
          <p:spPr>
            <a:xfrm>
              <a:off x="8489397" y="126999"/>
              <a:ext cx="221799" cy="221799"/>
            </a:xfrm>
            <a:prstGeom prst="ellipse">
              <a:avLst/>
            </a:prstGeom>
            <a:solidFill>
              <a:schemeClr val="accent1"/>
            </a:solidFill>
            <a:ln w="3175" cmpd="sng">
              <a:solidFill>
                <a:schemeClr val="accent1"/>
              </a:solidFill>
              <a:prstDash val="soli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59" dirty="0"/>
            </a:p>
          </p:txBody>
        </p:sp>
        <p:sp>
          <p:nvSpPr>
            <p:cNvPr id="19" name="Subtitle 2"/>
            <p:cNvSpPr txBox="1">
              <a:spLocks/>
            </p:cNvSpPr>
            <p:nvPr/>
          </p:nvSpPr>
          <p:spPr>
            <a:xfrm>
              <a:off x="8446556" y="164651"/>
              <a:ext cx="308508" cy="225873"/>
            </a:xfrm>
            <a:prstGeom prst="rect">
              <a:avLst/>
            </a:prstGeom>
          </p:spPr>
          <p:txBody>
            <a:bodyPr vert="horz" lIns="99060" tIns="49530" rIns="99060" bIns="4953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nSpc>
                  <a:spcPct val="70000"/>
                </a:lnSpc>
              </a:pPr>
              <a:endParaRPr lang="en-US" sz="704" dirty="0">
                <a:solidFill>
                  <a:schemeClr val="bg1"/>
                </a:solidFill>
                <a:latin typeface="Oswald LightItalic"/>
                <a:cs typeface="Oswald LightItalic"/>
              </a:endParaRPr>
            </a:p>
          </p:txBody>
        </p:sp>
        <p:cxnSp>
          <p:nvCxnSpPr>
            <p:cNvPr id="20" name="Straight Connector 19"/>
            <p:cNvCxnSpPr/>
            <p:nvPr/>
          </p:nvCxnSpPr>
          <p:spPr>
            <a:xfrm>
              <a:off x="8805864" y="130173"/>
              <a:ext cx="0" cy="216000"/>
            </a:xfrm>
            <a:prstGeom prst="line">
              <a:avLst/>
            </a:prstGeom>
            <a:solidFill>
              <a:srgbClr val="FF781D"/>
            </a:solidFill>
            <a:ln w="12700" cmpd="sng">
              <a:solidFill>
                <a:srgbClr val="FF781D"/>
              </a:solidFill>
            </a:ln>
            <a:effectLst/>
          </p:spPr>
          <p:style>
            <a:lnRef idx="2">
              <a:schemeClr val="accent1"/>
            </a:lnRef>
            <a:fillRef idx="0">
              <a:schemeClr val="accent1"/>
            </a:fillRef>
            <a:effectRef idx="1">
              <a:schemeClr val="accent1"/>
            </a:effectRef>
            <a:fontRef idx="minor">
              <a:schemeClr val="tx1"/>
            </a:fontRef>
          </p:style>
        </p:cxnSp>
      </p:grpSp>
      <p:sp>
        <p:nvSpPr>
          <p:cNvPr id="21" name="Title Placeholder 1"/>
          <p:cNvSpPr>
            <a:spLocks noGrp="1"/>
          </p:cNvSpPr>
          <p:nvPr userDrawn="1">
            <p:ph type="title" hasCustomPrompt="1"/>
          </p:nvPr>
        </p:nvSpPr>
        <p:spPr>
          <a:xfrm>
            <a:off x="495301" y="25185"/>
            <a:ext cx="8362951" cy="868362"/>
          </a:xfrm>
          <a:prstGeom prst="rect">
            <a:avLst/>
          </a:prstGeom>
        </p:spPr>
        <p:txBody>
          <a:bodyPr vert="horz" lIns="0" tIns="45720" rIns="91440" bIns="45720" rtlCol="0" anchor="ctr" anchorCtr="0">
            <a:noAutofit/>
          </a:bodyPr>
          <a:lstStyle/>
          <a:p>
            <a:r>
              <a:rPr lang="en-US" dirty="0"/>
              <a:t>Three steps to </a:t>
            </a:r>
            <a:r>
              <a:rPr lang="en-US" dirty="0">
                <a:solidFill>
                  <a:schemeClr val="accent1"/>
                </a:solidFill>
              </a:rPr>
              <a:t>thinking and communicating clearly </a:t>
            </a:r>
            <a:r>
              <a:rPr lang="en-US" dirty="0"/>
              <a:t>at work</a:t>
            </a:r>
            <a:endParaRPr lang="en-GB" dirty="0"/>
          </a:p>
        </p:txBody>
      </p:sp>
      <p:grpSp>
        <p:nvGrpSpPr>
          <p:cNvPr id="128" name="Group 127"/>
          <p:cNvGrpSpPr/>
          <p:nvPr userDrawn="1"/>
        </p:nvGrpSpPr>
        <p:grpSpPr>
          <a:xfrm>
            <a:off x="532517" y="1273947"/>
            <a:ext cx="4625920" cy="4718286"/>
            <a:chOff x="2379776" y="1139243"/>
            <a:chExt cx="4625920" cy="4718286"/>
          </a:xfrm>
        </p:grpSpPr>
        <p:sp>
          <p:nvSpPr>
            <p:cNvPr id="129" name="Rectangle 2"/>
            <p:cNvSpPr/>
            <p:nvPr userDrawn="1"/>
          </p:nvSpPr>
          <p:spPr>
            <a:xfrm rot="14352478">
              <a:off x="5607682" y="4283565"/>
              <a:ext cx="1724696" cy="666946"/>
            </a:xfrm>
            <a:custGeom>
              <a:avLst/>
              <a:gdLst>
                <a:gd name="connsiteX0" fmla="*/ 0 w 1615661"/>
                <a:gd name="connsiteY0" fmla="*/ 0 h 624782"/>
                <a:gd name="connsiteX1" fmla="*/ 1615661 w 1615661"/>
                <a:gd name="connsiteY1" fmla="*/ 0 h 624782"/>
                <a:gd name="connsiteX2" fmla="*/ 1615661 w 1615661"/>
                <a:gd name="connsiteY2" fmla="*/ 624782 h 624782"/>
                <a:gd name="connsiteX3" fmla="*/ 0 w 1615661"/>
                <a:gd name="connsiteY3" fmla="*/ 624782 h 624782"/>
                <a:gd name="connsiteX4" fmla="*/ 0 w 1615661"/>
                <a:gd name="connsiteY4" fmla="*/ 0 h 624782"/>
                <a:gd name="connsiteX0" fmla="*/ 0 w 1615661"/>
                <a:gd name="connsiteY0" fmla="*/ 0 h 624782"/>
                <a:gd name="connsiteX1" fmla="*/ 1615661 w 1615661"/>
                <a:gd name="connsiteY1" fmla="*/ 0 h 624782"/>
                <a:gd name="connsiteX2" fmla="*/ 1615661 w 1615661"/>
                <a:gd name="connsiteY2" fmla="*/ 624782 h 624782"/>
                <a:gd name="connsiteX3" fmla="*/ 340468 w 1615661"/>
                <a:gd name="connsiteY3" fmla="*/ 624782 h 624782"/>
                <a:gd name="connsiteX4" fmla="*/ 0 w 1615661"/>
                <a:gd name="connsiteY4" fmla="*/ 0 h 624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661" h="624782">
                  <a:moveTo>
                    <a:pt x="0" y="0"/>
                  </a:moveTo>
                  <a:lnTo>
                    <a:pt x="1615661" y="0"/>
                  </a:lnTo>
                  <a:lnTo>
                    <a:pt x="1615661" y="624782"/>
                  </a:lnTo>
                  <a:lnTo>
                    <a:pt x="340468" y="624782"/>
                  </a:lnTo>
                  <a:lnTo>
                    <a:pt x="0" y="0"/>
                  </a:lnTo>
                  <a:close/>
                </a:path>
              </a:pathLst>
            </a:custGeom>
            <a:gradFill>
              <a:gsLst>
                <a:gs pos="0">
                  <a:schemeClr val="accent1"/>
                </a:gs>
                <a:gs pos="52000">
                  <a:schemeClr val="accent1"/>
                </a:gs>
                <a:gs pos="100000">
                  <a:schemeClr val="accent1">
                    <a:lumMod val="20000"/>
                    <a:lumOff val="80000"/>
                  </a:schemeClr>
                </a:gs>
              </a:gsLst>
              <a:lin ang="27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sp>
          <p:nvSpPr>
            <p:cNvPr id="130" name="Rectangle 2"/>
            <p:cNvSpPr/>
            <p:nvPr userDrawn="1"/>
          </p:nvSpPr>
          <p:spPr>
            <a:xfrm rot="7200000">
              <a:off x="3488776" y="1793242"/>
              <a:ext cx="1724696" cy="666946"/>
            </a:xfrm>
            <a:custGeom>
              <a:avLst/>
              <a:gdLst>
                <a:gd name="connsiteX0" fmla="*/ 0 w 1615661"/>
                <a:gd name="connsiteY0" fmla="*/ 0 h 624782"/>
                <a:gd name="connsiteX1" fmla="*/ 1615661 w 1615661"/>
                <a:gd name="connsiteY1" fmla="*/ 0 h 624782"/>
                <a:gd name="connsiteX2" fmla="*/ 1615661 w 1615661"/>
                <a:gd name="connsiteY2" fmla="*/ 624782 h 624782"/>
                <a:gd name="connsiteX3" fmla="*/ 0 w 1615661"/>
                <a:gd name="connsiteY3" fmla="*/ 624782 h 624782"/>
                <a:gd name="connsiteX4" fmla="*/ 0 w 1615661"/>
                <a:gd name="connsiteY4" fmla="*/ 0 h 624782"/>
                <a:gd name="connsiteX0" fmla="*/ 0 w 1615661"/>
                <a:gd name="connsiteY0" fmla="*/ 0 h 624782"/>
                <a:gd name="connsiteX1" fmla="*/ 1615661 w 1615661"/>
                <a:gd name="connsiteY1" fmla="*/ 0 h 624782"/>
                <a:gd name="connsiteX2" fmla="*/ 1615661 w 1615661"/>
                <a:gd name="connsiteY2" fmla="*/ 624782 h 624782"/>
                <a:gd name="connsiteX3" fmla="*/ 340468 w 1615661"/>
                <a:gd name="connsiteY3" fmla="*/ 624782 h 624782"/>
                <a:gd name="connsiteX4" fmla="*/ 0 w 1615661"/>
                <a:gd name="connsiteY4" fmla="*/ 0 h 624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661" h="624782">
                  <a:moveTo>
                    <a:pt x="0" y="0"/>
                  </a:moveTo>
                  <a:lnTo>
                    <a:pt x="1615661" y="0"/>
                  </a:lnTo>
                  <a:lnTo>
                    <a:pt x="1615661" y="624782"/>
                  </a:lnTo>
                  <a:lnTo>
                    <a:pt x="340468" y="624782"/>
                  </a:lnTo>
                  <a:lnTo>
                    <a:pt x="0" y="0"/>
                  </a:lnTo>
                  <a:close/>
                </a:path>
              </a:pathLst>
            </a:custGeom>
            <a:gradFill>
              <a:gsLst>
                <a:gs pos="0">
                  <a:schemeClr val="accent1"/>
                </a:gs>
                <a:gs pos="63000">
                  <a:schemeClr val="accent1"/>
                </a:gs>
                <a:gs pos="100000">
                  <a:schemeClr val="accent1">
                    <a:lumMod val="20000"/>
                    <a:lumOff val="80000"/>
                  </a:schemeClr>
                </a:gs>
              </a:gsLst>
              <a:lin ang="27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grpSp>
          <p:nvGrpSpPr>
            <p:cNvPr id="131" name="Group 130"/>
            <p:cNvGrpSpPr/>
            <p:nvPr userDrawn="1"/>
          </p:nvGrpSpPr>
          <p:grpSpPr>
            <a:xfrm>
              <a:off x="2379776" y="2067665"/>
              <a:ext cx="1724695" cy="3551375"/>
              <a:chOff x="2251611" y="1302372"/>
              <a:chExt cx="1615661" cy="3326859"/>
            </a:xfrm>
            <a:gradFill>
              <a:gsLst>
                <a:gs pos="0">
                  <a:schemeClr val="accent5"/>
                </a:gs>
                <a:gs pos="63000">
                  <a:schemeClr val="accent5">
                    <a:tint val="44500"/>
                    <a:satMod val="160000"/>
                  </a:schemeClr>
                </a:gs>
                <a:gs pos="100000">
                  <a:schemeClr val="accent5">
                    <a:tint val="23500"/>
                    <a:satMod val="160000"/>
                  </a:schemeClr>
                </a:gs>
              </a:gsLst>
              <a:lin ang="2700000" scaled="1"/>
            </a:gradFill>
          </p:grpSpPr>
          <p:sp>
            <p:nvSpPr>
              <p:cNvPr id="184" name="Rectangle 2"/>
              <p:cNvSpPr/>
              <p:nvPr/>
            </p:nvSpPr>
            <p:spPr>
              <a:xfrm>
                <a:off x="2251611" y="3935908"/>
                <a:ext cx="1615661" cy="624782"/>
              </a:xfrm>
              <a:custGeom>
                <a:avLst/>
                <a:gdLst>
                  <a:gd name="connsiteX0" fmla="*/ 0 w 1615661"/>
                  <a:gd name="connsiteY0" fmla="*/ 0 h 624782"/>
                  <a:gd name="connsiteX1" fmla="*/ 1615661 w 1615661"/>
                  <a:gd name="connsiteY1" fmla="*/ 0 h 624782"/>
                  <a:gd name="connsiteX2" fmla="*/ 1615661 w 1615661"/>
                  <a:gd name="connsiteY2" fmla="*/ 624782 h 624782"/>
                  <a:gd name="connsiteX3" fmla="*/ 0 w 1615661"/>
                  <a:gd name="connsiteY3" fmla="*/ 624782 h 624782"/>
                  <a:gd name="connsiteX4" fmla="*/ 0 w 1615661"/>
                  <a:gd name="connsiteY4" fmla="*/ 0 h 624782"/>
                  <a:gd name="connsiteX0" fmla="*/ 0 w 1615661"/>
                  <a:gd name="connsiteY0" fmla="*/ 0 h 624782"/>
                  <a:gd name="connsiteX1" fmla="*/ 1615661 w 1615661"/>
                  <a:gd name="connsiteY1" fmla="*/ 0 h 624782"/>
                  <a:gd name="connsiteX2" fmla="*/ 1615661 w 1615661"/>
                  <a:gd name="connsiteY2" fmla="*/ 624782 h 624782"/>
                  <a:gd name="connsiteX3" fmla="*/ 340468 w 1615661"/>
                  <a:gd name="connsiteY3" fmla="*/ 624782 h 624782"/>
                  <a:gd name="connsiteX4" fmla="*/ 0 w 1615661"/>
                  <a:gd name="connsiteY4" fmla="*/ 0 h 6247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661" h="624782">
                    <a:moveTo>
                      <a:pt x="0" y="0"/>
                    </a:moveTo>
                    <a:lnTo>
                      <a:pt x="1615661" y="0"/>
                    </a:lnTo>
                    <a:lnTo>
                      <a:pt x="1615661" y="624782"/>
                    </a:lnTo>
                    <a:lnTo>
                      <a:pt x="340468" y="624782"/>
                    </a:lnTo>
                    <a:lnTo>
                      <a:pt x="0" y="0"/>
                    </a:lnTo>
                    <a:close/>
                  </a:path>
                </a:pathLst>
              </a:custGeom>
              <a:gradFill>
                <a:gsLst>
                  <a:gs pos="56000">
                    <a:schemeClr val="accent1"/>
                  </a:gs>
                  <a:gs pos="100000">
                    <a:schemeClr val="accent1">
                      <a:lumMod val="20000"/>
                      <a:lumOff val="80000"/>
                    </a:schemeClr>
                  </a:gs>
                </a:gsLst>
                <a:lin ang="51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sp>
            <p:nvSpPr>
              <p:cNvPr id="185" name="Right Arrow 1"/>
              <p:cNvSpPr/>
              <p:nvPr/>
            </p:nvSpPr>
            <p:spPr>
              <a:xfrm rot="18000000">
                <a:off x="1493722" y="2367550"/>
                <a:ext cx="3326859" cy="1196503"/>
              </a:xfrm>
              <a:custGeom>
                <a:avLst/>
                <a:gdLst>
                  <a:gd name="connsiteX0" fmla="*/ 0 w 3326859"/>
                  <a:gd name="connsiteY0" fmla="*/ 29912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0 w 3326859"/>
                  <a:gd name="connsiteY7" fmla="*/ 299126 h 1196503"/>
                  <a:gd name="connsiteX0" fmla="*/ 348706 w 3326859"/>
                  <a:gd name="connsiteY0" fmla="*/ 29998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348706 w 3326859"/>
                  <a:gd name="connsiteY7" fmla="*/ 299986 h 119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6859" h="1196503">
                    <a:moveTo>
                      <a:pt x="348706" y="299986"/>
                    </a:moveTo>
                    <a:lnTo>
                      <a:pt x="2728608" y="299126"/>
                    </a:lnTo>
                    <a:lnTo>
                      <a:pt x="2728608" y="0"/>
                    </a:lnTo>
                    <a:lnTo>
                      <a:pt x="3326859" y="598252"/>
                    </a:lnTo>
                    <a:lnTo>
                      <a:pt x="2728608" y="1196503"/>
                    </a:lnTo>
                    <a:lnTo>
                      <a:pt x="2728608" y="897377"/>
                    </a:lnTo>
                    <a:lnTo>
                      <a:pt x="0" y="897377"/>
                    </a:lnTo>
                    <a:lnTo>
                      <a:pt x="348706" y="299986"/>
                    </a:lnTo>
                    <a:close/>
                  </a:path>
                </a:pathLst>
              </a:custGeom>
              <a:gradFill>
                <a:gsLst>
                  <a:gs pos="56000">
                    <a:schemeClr val="accent1"/>
                  </a:gs>
                  <a:gs pos="100000">
                    <a:schemeClr val="accent1">
                      <a:lumMod val="20000"/>
                      <a:lumOff val="80000"/>
                    </a:schemeClr>
                  </a:gs>
                </a:gsLst>
                <a:lin ang="51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grpSp>
        <p:sp>
          <p:nvSpPr>
            <p:cNvPr id="132" name="TextBox 131"/>
            <p:cNvSpPr txBox="1"/>
            <p:nvPr userDrawn="1"/>
          </p:nvSpPr>
          <p:spPr>
            <a:xfrm rot="18000000">
              <a:off x="2578442" y="3467800"/>
              <a:ext cx="1434757" cy="592470"/>
            </a:xfrm>
            <a:prstGeom prst="rect">
              <a:avLst/>
            </a:prstGeom>
            <a:noFill/>
          </p:spPr>
          <p:txBody>
            <a:bodyPr wrap="square" rtlCol="0">
              <a:spAutoFit/>
            </a:bodyPr>
            <a:lstStyle/>
            <a:p>
              <a:pPr algn="ctr"/>
              <a:r>
                <a:rPr lang="en-US" sz="3250" b="1" i="1" dirty="0">
                  <a:solidFill>
                    <a:schemeClr val="bg1"/>
                  </a:solidFill>
                  <a:latin typeface="Arial Narrow" panose="020B0606020202030204" pitchFamily="34" charset="0"/>
                </a:rPr>
                <a:t>3 </a:t>
              </a:r>
              <a:r>
                <a:rPr lang="en-US" sz="1950" b="1" dirty="0">
                  <a:solidFill>
                    <a:schemeClr val="bg1"/>
                  </a:solidFill>
                  <a:latin typeface="Arial Narrow" panose="020B0606020202030204" pitchFamily="34" charset="0"/>
                </a:rPr>
                <a:t>Deliver</a:t>
              </a:r>
            </a:p>
          </p:txBody>
        </p:sp>
        <p:sp>
          <p:nvSpPr>
            <p:cNvPr id="133" name="Right Arrow 1"/>
            <p:cNvSpPr/>
            <p:nvPr userDrawn="1"/>
          </p:nvSpPr>
          <p:spPr>
            <a:xfrm rot="3620247">
              <a:off x="3724942" y="2256183"/>
              <a:ext cx="3511132" cy="1277251"/>
            </a:xfrm>
            <a:custGeom>
              <a:avLst/>
              <a:gdLst>
                <a:gd name="connsiteX0" fmla="*/ 0 w 3326859"/>
                <a:gd name="connsiteY0" fmla="*/ 29912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0 w 3326859"/>
                <a:gd name="connsiteY7" fmla="*/ 299126 h 1196503"/>
                <a:gd name="connsiteX0" fmla="*/ 348706 w 3326859"/>
                <a:gd name="connsiteY0" fmla="*/ 29998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348706 w 3326859"/>
                <a:gd name="connsiteY7" fmla="*/ 299986 h 119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6859" h="1196503">
                  <a:moveTo>
                    <a:pt x="348706" y="299986"/>
                  </a:moveTo>
                  <a:lnTo>
                    <a:pt x="2728608" y="299126"/>
                  </a:lnTo>
                  <a:lnTo>
                    <a:pt x="2728608" y="0"/>
                  </a:lnTo>
                  <a:lnTo>
                    <a:pt x="3326859" y="598252"/>
                  </a:lnTo>
                  <a:lnTo>
                    <a:pt x="2728608" y="1196503"/>
                  </a:lnTo>
                  <a:lnTo>
                    <a:pt x="2728608" y="897377"/>
                  </a:lnTo>
                  <a:lnTo>
                    <a:pt x="0" y="897377"/>
                  </a:lnTo>
                  <a:lnTo>
                    <a:pt x="348706" y="299986"/>
                  </a:lnTo>
                  <a:close/>
                </a:path>
              </a:pathLst>
            </a:custGeom>
            <a:gradFill>
              <a:gsLst>
                <a:gs pos="55000">
                  <a:srgbClr val="FFC000"/>
                </a:gs>
                <a:gs pos="100000">
                  <a:schemeClr val="accent1">
                    <a:lumMod val="20000"/>
                    <a:lumOff val="80000"/>
                  </a:schemeClr>
                </a:gs>
              </a:gsLst>
              <a:lin ang="51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sp>
          <p:nvSpPr>
            <p:cNvPr id="134" name="TextBox 133"/>
            <p:cNvSpPr txBox="1"/>
            <p:nvPr userDrawn="1"/>
          </p:nvSpPr>
          <p:spPr>
            <a:xfrm rot="3600000">
              <a:off x="4845910" y="2620946"/>
              <a:ext cx="1516758" cy="592470"/>
            </a:xfrm>
            <a:prstGeom prst="rect">
              <a:avLst/>
            </a:prstGeom>
            <a:noFill/>
          </p:spPr>
          <p:txBody>
            <a:bodyPr wrap="square" rtlCol="0">
              <a:spAutoFit/>
            </a:bodyPr>
            <a:lstStyle/>
            <a:p>
              <a:pPr algn="ctr"/>
              <a:r>
                <a:rPr lang="en-US" sz="3250" b="1" i="1" dirty="0">
                  <a:solidFill>
                    <a:schemeClr val="bg1"/>
                  </a:solidFill>
                  <a:latin typeface="Arial Narrow" panose="020B0606020202030204" pitchFamily="34" charset="0"/>
                </a:rPr>
                <a:t>1 </a:t>
              </a:r>
              <a:r>
                <a:rPr lang="en-US" sz="1950" b="1" dirty="0">
                  <a:solidFill>
                    <a:schemeClr val="bg1"/>
                  </a:solidFill>
                  <a:latin typeface="Arial Narrow" panose="020B0606020202030204" pitchFamily="34" charset="0"/>
                </a:rPr>
                <a:t>Design</a:t>
              </a:r>
            </a:p>
          </p:txBody>
        </p:sp>
        <p:sp>
          <p:nvSpPr>
            <p:cNvPr id="135" name="Right Arrow 1"/>
            <p:cNvSpPr/>
            <p:nvPr userDrawn="1"/>
          </p:nvSpPr>
          <p:spPr>
            <a:xfrm rot="10800000">
              <a:off x="3456561" y="4580279"/>
              <a:ext cx="3549135" cy="1277250"/>
            </a:xfrm>
            <a:custGeom>
              <a:avLst/>
              <a:gdLst>
                <a:gd name="connsiteX0" fmla="*/ 0 w 3326859"/>
                <a:gd name="connsiteY0" fmla="*/ 29912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0 w 3326859"/>
                <a:gd name="connsiteY7" fmla="*/ 299126 h 1196503"/>
                <a:gd name="connsiteX0" fmla="*/ 348706 w 3326859"/>
                <a:gd name="connsiteY0" fmla="*/ 299986 h 1196503"/>
                <a:gd name="connsiteX1" fmla="*/ 2728608 w 3326859"/>
                <a:gd name="connsiteY1" fmla="*/ 299126 h 1196503"/>
                <a:gd name="connsiteX2" fmla="*/ 2728608 w 3326859"/>
                <a:gd name="connsiteY2" fmla="*/ 0 h 1196503"/>
                <a:gd name="connsiteX3" fmla="*/ 3326859 w 3326859"/>
                <a:gd name="connsiteY3" fmla="*/ 598252 h 1196503"/>
                <a:gd name="connsiteX4" fmla="*/ 2728608 w 3326859"/>
                <a:gd name="connsiteY4" fmla="*/ 1196503 h 1196503"/>
                <a:gd name="connsiteX5" fmla="*/ 2728608 w 3326859"/>
                <a:gd name="connsiteY5" fmla="*/ 897377 h 1196503"/>
                <a:gd name="connsiteX6" fmla="*/ 0 w 3326859"/>
                <a:gd name="connsiteY6" fmla="*/ 897377 h 1196503"/>
                <a:gd name="connsiteX7" fmla="*/ 348706 w 3326859"/>
                <a:gd name="connsiteY7" fmla="*/ 299986 h 1196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6859" h="1196503">
                  <a:moveTo>
                    <a:pt x="348706" y="299986"/>
                  </a:moveTo>
                  <a:lnTo>
                    <a:pt x="2728608" y="299126"/>
                  </a:lnTo>
                  <a:lnTo>
                    <a:pt x="2728608" y="0"/>
                  </a:lnTo>
                  <a:lnTo>
                    <a:pt x="3326859" y="598252"/>
                  </a:lnTo>
                  <a:lnTo>
                    <a:pt x="2728608" y="1196503"/>
                  </a:lnTo>
                  <a:lnTo>
                    <a:pt x="2728608" y="897377"/>
                  </a:lnTo>
                  <a:lnTo>
                    <a:pt x="0" y="897377"/>
                  </a:lnTo>
                  <a:lnTo>
                    <a:pt x="348706" y="299986"/>
                  </a:lnTo>
                  <a:close/>
                </a:path>
              </a:pathLst>
            </a:custGeom>
            <a:gradFill>
              <a:gsLst>
                <a:gs pos="0">
                  <a:schemeClr val="accent1"/>
                </a:gs>
                <a:gs pos="47000">
                  <a:schemeClr val="accent1"/>
                </a:gs>
                <a:gs pos="100000">
                  <a:schemeClr val="accent1">
                    <a:lumMod val="20000"/>
                    <a:lumOff val="80000"/>
                  </a:schemeClr>
                </a:gs>
              </a:gsLst>
              <a:lin ang="2700000" scaled="1"/>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dirty="0"/>
            </a:p>
          </p:txBody>
        </p:sp>
        <p:sp>
          <p:nvSpPr>
            <p:cNvPr id="136" name="TextBox 135"/>
            <p:cNvSpPr txBox="1"/>
            <p:nvPr userDrawn="1"/>
          </p:nvSpPr>
          <p:spPr>
            <a:xfrm>
              <a:off x="4145274" y="4850203"/>
              <a:ext cx="1843839" cy="592470"/>
            </a:xfrm>
            <a:prstGeom prst="rect">
              <a:avLst/>
            </a:prstGeom>
            <a:noFill/>
          </p:spPr>
          <p:txBody>
            <a:bodyPr wrap="square" rtlCol="0">
              <a:spAutoFit/>
            </a:bodyPr>
            <a:lstStyle/>
            <a:p>
              <a:pPr algn="ctr"/>
              <a:r>
                <a:rPr lang="en-US" sz="3250" b="1" i="1" dirty="0">
                  <a:solidFill>
                    <a:schemeClr val="bg1"/>
                  </a:solidFill>
                  <a:latin typeface="Arial Narrow" panose="020B0606020202030204" pitchFamily="34" charset="0"/>
                </a:rPr>
                <a:t>2 </a:t>
              </a:r>
              <a:r>
                <a:rPr lang="en-US" sz="1950" b="1" i="1" dirty="0">
                  <a:solidFill>
                    <a:schemeClr val="bg1"/>
                  </a:solidFill>
                  <a:latin typeface="Arial Narrow" panose="020B0606020202030204" pitchFamily="34" charset="0"/>
                </a:rPr>
                <a:t>Develop</a:t>
              </a:r>
              <a:endParaRPr lang="en-US" sz="1950" b="1" dirty="0">
                <a:solidFill>
                  <a:schemeClr val="bg1"/>
                </a:solidFill>
                <a:latin typeface="Arial Narrow" panose="020B0606020202030204" pitchFamily="34" charset="0"/>
              </a:endParaRPr>
            </a:p>
          </p:txBody>
        </p:sp>
        <p:grpSp>
          <p:nvGrpSpPr>
            <p:cNvPr id="137" name="Group 136"/>
            <p:cNvGrpSpPr/>
            <p:nvPr userDrawn="1"/>
          </p:nvGrpSpPr>
          <p:grpSpPr>
            <a:xfrm>
              <a:off x="3873595" y="3146530"/>
              <a:ext cx="1740671" cy="1500565"/>
              <a:chOff x="2006519" y="3328328"/>
              <a:chExt cx="1740671" cy="1500565"/>
            </a:xfrm>
          </p:grpSpPr>
          <p:sp>
            <p:nvSpPr>
              <p:cNvPr id="138" name="AutoShape 2"/>
              <p:cNvSpPr>
                <a:spLocks noChangeArrowheads="1"/>
              </p:cNvSpPr>
              <p:nvPr userDrawn="1">
                <p:custDataLst>
                  <p:tags r:id="rId1"/>
                </p:custDataLst>
              </p:nvPr>
            </p:nvSpPr>
            <p:spPr bwMode="auto">
              <a:xfrm>
                <a:off x="2101046" y="3682269"/>
                <a:ext cx="1529544" cy="1146624"/>
              </a:xfrm>
              <a:prstGeom prst="triangle">
                <a:avLst>
                  <a:gd name="adj" fmla="val 50000"/>
                </a:avLst>
              </a:prstGeom>
              <a:solidFill>
                <a:schemeClr val="tx2">
                  <a:lumMod val="40000"/>
                  <a:lumOff val="60000"/>
                  <a:alpha val="35000"/>
                </a:schemeClr>
              </a:solidFill>
              <a:ln w="3175">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endParaRPr lang="en-US" sz="406" dirty="0">
                  <a:latin typeface="Arial" charset="0"/>
                  <a:ea typeface="Arial" charset="0"/>
                  <a:cs typeface="Arial" charset="0"/>
                </a:endParaRPr>
              </a:p>
            </p:txBody>
          </p:sp>
          <p:cxnSp>
            <p:nvCxnSpPr>
              <p:cNvPr id="139" name="Elbow Connector 138"/>
              <p:cNvCxnSpPr/>
              <p:nvPr/>
            </p:nvCxnSpPr>
            <p:spPr bwMode="auto">
              <a:xfrm rot="16200000" flipH="1">
                <a:off x="3468568" y="4171528"/>
                <a:ext cx="111135" cy="137592"/>
              </a:xfrm>
              <a:prstGeom prst="bentConnector3">
                <a:avLst/>
              </a:prstGeom>
              <a:noFill/>
              <a:ln w="3175" cap="flat" cmpd="sng" algn="ctr">
                <a:solidFill>
                  <a:srgbClr val="000000"/>
                </a:solidFill>
                <a:prstDash val="solid"/>
                <a:round/>
                <a:headEnd type="none" w="med" len="med"/>
                <a:tailEnd type="none" w="med" len="med"/>
              </a:ln>
              <a:effectLst/>
            </p:spPr>
          </p:cxnSp>
          <p:cxnSp>
            <p:nvCxnSpPr>
              <p:cNvPr id="140" name="Elbow Connector 139"/>
              <p:cNvCxnSpPr/>
              <p:nvPr/>
            </p:nvCxnSpPr>
            <p:spPr bwMode="auto">
              <a:xfrm rot="5400000">
                <a:off x="3330977" y="4171528"/>
                <a:ext cx="111135" cy="137591"/>
              </a:xfrm>
              <a:prstGeom prst="bentConnector3">
                <a:avLst/>
              </a:prstGeom>
              <a:noFill/>
              <a:ln w="3175" cap="flat" cmpd="sng" algn="ctr">
                <a:solidFill>
                  <a:srgbClr val="000000"/>
                </a:solidFill>
                <a:prstDash val="solid"/>
                <a:round/>
                <a:headEnd type="none" w="med" len="med"/>
                <a:tailEnd type="none" w="med" len="med"/>
              </a:ln>
              <a:effectLst/>
            </p:spPr>
          </p:cxnSp>
          <p:cxnSp>
            <p:nvCxnSpPr>
              <p:cNvPr id="141" name="Elbow Connector 140"/>
              <p:cNvCxnSpPr/>
              <p:nvPr/>
            </p:nvCxnSpPr>
            <p:spPr bwMode="auto">
              <a:xfrm rot="16200000" flipH="1">
                <a:off x="2866406" y="4171528"/>
                <a:ext cx="111135" cy="137592"/>
              </a:xfrm>
              <a:prstGeom prst="bentConnector3">
                <a:avLst/>
              </a:prstGeom>
              <a:noFill/>
              <a:ln w="3175" cap="flat" cmpd="sng" algn="ctr">
                <a:solidFill>
                  <a:srgbClr val="000000"/>
                </a:solidFill>
                <a:prstDash val="solid"/>
                <a:round/>
                <a:headEnd type="none" w="med" len="med"/>
                <a:tailEnd type="none" w="med" len="med"/>
              </a:ln>
              <a:effectLst/>
            </p:spPr>
          </p:cxnSp>
          <p:cxnSp>
            <p:nvCxnSpPr>
              <p:cNvPr id="142" name="Elbow Connector 141"/>
              <p:cNvCxnSpPr/>
              <p:nvPr/>
            </p:nvCxnSpPr>
            <p:spPr bwMode="auto">
              <a:xfrm rot="5400000">
                <a:off x="2728815" y="4171528"/>
                <a:ext cx="111135" cy="137591"/>
              </a:xfrm>
              <a:prstGeom prst="bentConnector3">
                <a:avLst/>
              </a:prstGeom>
              <a:noFill/>
              <a:ln w="3175" cap="flat" cmpd="sng" algn="ctr">
                <a:solidFill>
                  <a:srgbClr val="000000"/>
                </a:solidFill>
                <a:prstDash val="solid"/>
                <a:round/>
                <a:headEnd type="none" w="med" len="med"/>
                <a:tailEnd type="none" w="med" len="med"/>
              </a:ln>
              <a:effectLst/>
            </p:spPr>
          </p:cxnSp>
          <p:cxnSp>
            <p:nvCxnSpPr>
              <p:cNvPr id="143" name="Elbow Connector 142"/>
              <p:cNvCxnSpPr/>
              <p:nvPr/>
            </p:nvCxnSpPr>
            <p:spPr bwMode="auto">
              <a:xfrm rot="16200000" flipH="1">
                <a:off x="2261608" y="4171529"/>
                <a:ext cx="111135" cy="137592"/>
              </a:xfrm>
              <a:prstGeom prst="bentConnector3">
                <a:avLst/>
              </a:prstGeom>
              <a:noFill/>
              <a:ln w="3175" cap="flat" cmpd="sng" algn="ctr">
                <a:solidFill>
                  <a:srgbClr val="000000"/>
                </a:solidFill>
                <a:prstDash val="solid"/>
                <a:round/>
                <a:headEnd type="none" w="med" len="med"/>
                <a:tailEnd type="none" w="med" len="med"/>
              </a:ln>
              <a:effectLst/>
            </p:spPr>
          </p:cxnSp>
          <p:cxnSp>
            <p:nvCxnSpPr>
              <p:cNvPr id="144" name="Elbow Connector 143"/>
              <p:cNvCxnSpPr/>
              <p:nvPr/>
            </p:nvCxnSpPr>
            <p:spPr bwMode="auto">
              <a:xfrm rot="5400000">
                <a:off x="2124016" y="4171528"/>
                <a:ext cx="111135" cy="137591"/>
              </a:xfrm>
              <a:prstGeom prst="bentConnector3">
                <a:avLst/>
              </a:prstGeom>
              <a:noFill/>
              <a:ln w="3175" cap="flat" cmpd="sng" algn="ctr">
                <a:solidFill>
                  <a:srgbClr val="000000"/>
                </a:solidFill>
                <a:prstDash val="solid"/>
                <a:round/>
                <a:headEnd type="none" w="med" len="med"/>
                <a:tailEnd type="none" w="med" len="med"/>
              </a:ln>
              <a:effectLst/>
            </p:spPr>
          </p:cxnSp>
          <p:sp>
            <p:nvSpPr>
              <p:cNvPr id="145" name="Rectangle 144"/>
              <p:cNvSpPr/>
              <p:nvPr/>
            </p:nvSpPr>
            <p:spPr bwMode="auto">
              <a:xfrm>
                <a:off x="2727149" y="3774969"/>
                <a:ext cx="271295" cy="151689"/>
              </a:xfrm>
              <a:prstGeom prst="rect">
                <a:avLst/>
              </a:prstGeom>
              <a:solidFill>
                <a:schemeClr val="accent2"/>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r>
                  <a:rPr lang="en-AU" sz="406" b="0" dirty="0">
                    <a:solidFill>
                      <a:schemeClr val="bg1"/>
                    </a:solidFill>
                    <a:latin typeface="Arial" charset="0"/>
                    <a:ea typeface="Arial" charset="0"/>
                    <a:cs typeface="Arial" charset="0"/>
                  </a:rPr>
                  <a:t>So What</a:t>
                </a:r>
              </a:p>
            </p:txBody>
          </p:sp>
          <p:sp>
            <p:nvSpPr>
              <p:cNvPr id="146" name="AutoShape 104"/>
              <p:cNvSpPr>
                <a:spLocks noChangeArrowheads="1"/>
              </p:cNvSpPr>
              <p:nvPr>
                <p:custDataLst>
                  <p:tags r:id="rId2"/>
                </p:custDataLst>
              </p:nvPr>
            </p:nvSpPr>
            <p:spPr bwMode="auto">
              <a:xfrm flipV="1">
                <a:off x="2502911" y="3328328"/>
                <a:ext cx="725814" cy="358155"/>
              </a:xfrm>
              <a:prstGeom prst="triangle">
                <a:avLst>
                  <a:gd name="adj" fmla="val 50000"/>
                </a:avLst>
              </a:prstGeom>
              <a:solidFill>
                <a:schemeClr val="accent1">
                  <a:lumMod val="60000"/>
                  <a:lumOff val="40000"/>
                </a:schemeClr>
              </a:solidFill>
              <a:ln>
                <a:noFill/>
              </a:ln>
              <a:extLs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nchor="ctr"/>
              <a:lstStyle/>
              <a:p>
                <a:endParaRPr lang="en-US" sz="406" dirty="0">
                  <a:solidFill>
                    <a:srgbClr val="FFFFFF"/>
                  </a:solidFill>
                  <a:latin typeface="Arial" charset="0"/>
                  <a:ea typeface="Arial" charset="0"/>
                  <a:cs typeface="Arial" charset="0"/>
                </a:endParaRPr>
              </a:p>
            </p:txBody>
          </p:sp>
          <p:cxnSp>
            <p:nvCxnSpPr>
              <p:cNvPr id="147" name="Elbow Connector 146"/>
              <p:cNvCxnSpPr/>
              <p:nvPr/>
            </p:nvCxnSpPr>
            <p:spPr bwMode="auto">
              <a:xfrm rot="16200000" flipH="1">
                <a:off x="2808312" y="3985529"/>
                <a:ext cx="109796" cy="1"/>
              </a:xfrm>
              <a:prstGeom prst="bentConnector3">
                <a:avLst>
                  <a:gd name="adj1" fmla="val 50000"/>
                </a:avLst>
              </a:prstGeom>
              <a:noFill/>
              <a:ln w="9525" cap="flat" cmpd="sng" algn="ctr">
                <a:solidFill>
                  <a:srgbClr val="535965"/>
                </a:solidFill>
                <a:prstDash val="solid"/>
                <a:round/>
                <a:headEnd type="none" w="med" len="med"/>
                <a:tailEnd type="none" w="med" len="med"/>
              </a:ln>
              <a:effectLst/>
            </p:spPr>
          </p:cxnSp>
          <p:cxnSp>
            <p:nvCxnSpPr>
              <p:cNvPr id="148" name="Elbow Connector 147"/>
              <p:cNvCxnSpPr/>
              <p:nvPr/>
            </p:nvCxnSpPr>
            <p:spPr bwMode="auto">
              <a:xfrm rot="16200000" flipH="1">
                <a:off x="3109392" y="3684448"/>
                <a:ext cx="109796" cy="602162"/>
              </a:xfrm>
              <a:prstGeom prst="bentConnector3">
                <a:avLst>
                  <a:gd name="adj1" fmla="val 50000"/>
                </a:avLst>
              </a:prstGeom>
              <a:noFill/>
              <a:ln w="3175" cap="flat" cmpd="sng" algn="ctr">
                <a:solidFill>
                  <a:srgbClr val="000000"/>
                </a:solidFill>
                <a:prstDash val="solid"/>
                <a:round/>
                <a:headEnd type="none" w="med" len="med"/>
                <a:tailEnd type="none" w="med" len="med"/>
              </a:ln>
              <a:effectLst/>
            </p:spPr>
          </p:cxnSp>
          <p:cxnSp>
            <p:nvCxnSpPr>
              <p:cNvPr id="149" name="Elbow Connector 148"/>
              <p:cNvCxnSpPr/>
              <p:nvPr/>
            </p:nvCxnSpPr>
            <p:spPr bwMode="auto">
              <a:xfrm rot="5400000" flipH="1" flipV="1">
                <a:off x="2505913" y="3683131"/>
                <a:ext cx="109796" cy="604797"/>
              </a:xfrm>
              <a:prstGeom prst="bentConnector3">
                <a:avLst>
                  <a:gd name="adj1" fmla="val 50000"/>
                </a:avLst>
              </a:prstGeom>
              <a:noFill/>
              <a:ln w="3175" cap="flat" cmpd="sng" algn="ctr">
                <a:solidFill>
                  <a:srgbClr val="000000"/>
                </a:solidFill>
                <a:prstDash val="solid"/>
                <a:round/>
                <a:headEnd type="none" w="med" len="med"/>
                <a:tailEnd type="none" w="med" len="med"/>
              </a:ln>
              <a:effectLst/>
            </p:spPr>
          </p:cxnSp>
          <p:sp>
            <p:nvSpPr>
              <p:cNvPr id="150" name="Rectangle 149"/>
              <p:cNvSpPr/>
              <p:nvPr/>
            </p:nvSpPr>
            <p:spPr bwMode="auto">
              <a:xfrm>
                <a:off x="2142291" y="4040427"/>
                <a:ext cx="232242" cy="151690"/>
              </a:xfrm>
              <a:prstGeom prst="rect">
                <a:avLst/>
              </a:prstGeom>
              <a:solidFill>
                <a:schemeClr val="accent4"/>
              </a:solidFill>
              <a:ln w="38100" cap="flat" cmpd="sng" algn="ctr">
                <a:solidFill>
                  <a:schemeClr val="accent4"/>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51" name="Rectangle 150"/>
              <p:cNvSpPr/>
              <p:nvPr/>
            </p:nvSpPr>
            <p:spPr bwMode="auto">
              <a:xfrm>
                <a:off x="3349250" y="4040427"/>
                <a:ext cx="232242" cy="151690"/>
              </a:xfrm>
              <a:prstGeom prst="rect">
                <a:avLst/>
              </a:prstGeom>
              <a:solidFill>
                <a:schemeClr val="accent4"/>
              </a:solidFill>
              <a:ln w="38100" cap="flat" cmpd="sng" algn="ctr">
                <a:solidFill>
                  <a:schemeClr val="accent4"/>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52" name="Oval 151"/>
              <p:cNvSpPr/>
              <p:nvPr/>
            </p:nvSpPr>
            <p:spPr bwMode="auto">
              <a:xfrm>
                <a:off x="2842640" y="3949935"/>
                <a:ext cx="51524" cy="45719"/>
              </a:xfrm>
              <a:prstGeom prst="ellipse">
                <a:avLst/>
              </a:prstGeom>
              <a:solidFill>
                <a:srgbClr val="FF6B21"/>
              </a:solidFill>
              <a:ln w="38100" cap="flat" cmpd="sng" algn="ctr">
                <a:solidFill>
                  <a:srgbClr val="FF731E"/>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r>
                  <a:rPr lang="en-US" sz="406" b="1" dirty="0">
                    <a:solidFill>
                      <a:schemeClr val="bg1"/>
                    </a:solidFill>
                    <a:latin typeface="Arial" charset="0"/>
                    <a:ea typeface="Arial" charset="0"/>
                    <a:cs typeface="Arial" charset="0"/>
                  </a:rPr>
                  <a:t>?</a:t>
                </a:r>
                <a:endParaRPr lang="en-AU" sz="406" b="1" dirty="0">
                  <a:solidFill>
                    <a:schemeClr val="bg1"/>
                  </a:solidFill>
                  <a:latin typeface="Arial" charset="0"/>
                  <a:ea typeface="Arial" charset="0"/>
                  <a:cs typeface="Arial" charset="0"/>
                </a:endParaRPr>
              </a:p>
            </p:txBody>
          </p:sp>
          <p:sp>
            <p:nvSpPr>
              <p:cNvPr id="153" name="Rectangle 152"/>
              <p:cNvSpPr/>
              <p:nvPr/>
            </p:nvSpPr>
            <p:spPr bwMode="auto">
              <a:xfrm>
                <a:off x="2747089" y="4040427"/>
                <a:ext cx="232242" cy="151690"/>
              </a:xfrm>
              <a:prstGeom prst="rect">
                <a:avLst/>
              </a:prstGeom>
              <a:solidFill>
                <a:schemeClr val="accent4"/>
              </a:solidFill>
              <a:ln w="38100" cap="flat" cmpd="sng" algn="ctr">
                <a:solidFill>
                  <a:schemeClr val="accent4"/>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54" name="Rectangle 153"/>
              <p:cNvSpPr/>
              <p:nvPr/>
            </p:nvSpPr>
            <p:spPr bwMode="auto">
              <a:xfrm>
                <a:off x="2141957"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55" name="Elbow Connector 154"/>
              <p:cNvCxnSpPr/>
              <p:nvPr/>
            </p:nvCxnSpPr>
            <p:spPr bwMode="auto">
              <a:xfrm rot="5400000">
                <a:off x="2032974" y="4475064"/>
                <a:ext cx="107973" cy="67720"/>
              </a:xfrm>
              <a:prstGeom prst="bentConnector3">
                <a:avLst>
                  <a:gd name="adj1" fmla="val 50000"/>
                </a:avLst>
              </a:prstGeom>
              <a:noFill/>
              <a:ln w="3175" cap="flat" cmpd="sng" algn="ctr">
                <a:solidFill>
                  <a:srgbClr val="000000"/>
                </a:solidFill>
                <a:prstDash val="solid"/>
                <a:round/>
                <a:headEnd type="none" w="med" len="med"/>
                <a:tailEnd type="none" w="med" len="med"/>
              </a:ln>
              <a:effectLst/>
            </p:spPr>
          </p:cxnSp>
          <p:cxnSp>
            <p:nvCxnSpPr>
              <p:cNvPr id="156" name="Elbow Connector 155"/>
              <p:cNvCxnSpPr/>
              <p:nvPr/>
            </p:nvCxnSpPr>
            <p:spPr bwMode="auto">
              <a:xfrm rot="16200000" flipH="1">
                <a:off x="2100692"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57" name="Rectangle 156"/>
              <p:cNvSpPr/>
              <p:nvPr/>
            </p:nvSpPr>
            <p:spPr bwMode="auto">
              <a:xfrm>
                <a:off x="2281702"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58" name="Rectangle 157"/>
              <p:cNvSpPr/>
              <p:nvPr/>
            </p:nvSpPr>
            <p:spPr bwMode="auto">
              <a:xfrm>
                <a:off x="2417140"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59" name="Elbow Connector 158"/>
              <p:cNvCxnSpPr/>
              <p:nvPr/>
            </p:nvCxnSpPr>
            <p:spPr bwMode="auto">
              <a:xfrm rot="5400000">
                <a:off x="2308157"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cxnSp>
            <p:nvCxnSpPr>
              <p:cNvPr id="160" name="Elbow Connector 159"/>
              <p:cNvCxnSpPr/>
              <p:nvPr/>
            </p:nvCxnSpPr>
            <p:spPr bwMode="auto">
              <a:xfrm rot="16200000" flipH="1">
                <a:off x="2375875"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61" name="Rectangle 160"/>
              <p:cNvSpPr/>
              <p:nvPr/>
            </p:nvSpPr>
            <p:spPr bwMode="auto">
              <a:xfrm>
                <a:off x="2611317"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62" name="Rectangle 161"/>
              <p:cNvSpPr/>
              <p:nvPr/>
            </p:nvSpPr>
            <p:spPr bwMode="auto">
              <a:xfrm>
                <a:off x="2746755"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63" name="Elbow Connector 162"/>
              <p:cNvCxnSpPr/>
              <p:nvPr/>
            </p:nvCxnSpPr>
            <p:spPr bwMode="auto">
              <a:xfrm rot="5400000">
                <a:off x="2637771"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cxnSp>
            <p:nvCxnSpPr>
              <p:cNvPr id="164" name="Elbow Connector 163"/>
              <p:cNvCxnSpPr/>
              <p:nvPr/>
            </p:nvCxnSpPr>
            <p:spPr bwMode="auto">
              <a:xfrm rot="16200000" flipH="1">
                <a:off x="2705490"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65" name="Rectangle 164"/>
              <p:cNvSpPr/>
              <p:nvPr/>
            </p:nvSpPr>
            <p:spPr bwMode="auto">
              <a:xfrm>
                <a:off x="2886501"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66" name="Rectangle 165"/>
              <p:cNvSpPr/>
              <p:nvPr/>
            </p:nvSpPr>
            <p:spPr bwMode="auto">
              <a:xfrm>
                <a:off x="3021939"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67" name="Elbow Connector 166"/>
              <p:cNvCxnSpPr/>
              <p:nvPr/>
            </p:nvCxnSpPr>
            <p:spPr bwMode="auto">
              <a:xfrm rot="5400000">
                <a:off x="2912955"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cxnSp>
            <p:nvCxnSpPr>
              <p:cNvPr id="168" name="Elbow Connector 167"/>
              <p:cNvCxnSpPr/>
              <p:nvPr/>
            </p:nvCxnSpPr>
            <p:spPr bwMode="auto">
              <a:xfrm rot="16200000" flipH="1">
                <a:off x="2980673"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69" name="Rectangle 168"/>
              <p:cNvSpPr/>
              <p:nvPr/>
            </p:nvSpPr>
            <p:spPr bwMode="auto">
              <a:xfrm>
                <a:off x="3213479"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70" name="Rectangle 169"/>
              <p:cNvSpPr/>
              <p:nvPr/>
            </p:nvSpPr>
            <p:spPr bwMode="auto">
              <a:xfrm>
                <a:off x="3348917"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71" name="Elbow Connector 170"/>
              <p:cNvCxnSpPr/>
              <p:nvPr/>
            </p:nvCxnSpPr>
            <p:spPr bwMode="auto">
              <a:xfrm rot="5400000">
                <a:off x="3239933"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cxnSp>
            <p:nvCxnSpPr>
              <p:cNvPr id="172" name="Elbow Connector 171"/>
              <p:cNvCxnSpPr/>
              <p:nvPr/>
            </p:nvCxnSpPr>
            <p:spPr bwMode="auto">
              <a:xfrm rot="16200000" flipH="1">
                <a:off x="3307651"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73" name="Rectangle 172"/>
              <p:cNvSpPr/>
              <p:nvPr/>
            </p:nvSpPr>
            <p:spPr bwMode="auto">
              <a:xfrm>
                <a:off x="3487534"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74" name="Rectangle 173"/>
              <p:cNvSpPr/>
              <p:nvPr/>
            </p:nvSpPr>
            <p:spPr bwMode="auto">
              <a:xfrm>
                <a:off x="3622972"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cxnSp>
            <p:nvCxnSpPr>
              <p:cNvPr id="175" name="Elbow Connector 174"/>
              <p:cNvCxnSpPr/>
              <p:nvPr/>
            </p:nvCxnSpPr>
            <p:spPr bwMode="auto">
              <a:xfrm rot="5400000">
                <a:off x="3515116"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cxnSp>
            <p:nvCxnSpPr>
              <p:cNvPr id="176" name="Elbow Connector 175"/>
              <p:cNvCxnSpPr/>
              <p:nvPr/>
            </p:nvCxnSpPr>
            <p:spPr bwMode="auto">
              <a:xfrm rot="16200000" flipH="1">
                <a:off x="3582835" y="4475064"/>
                <a:ext cx="107974" cy="67719"/>
              </a:xfrm>
              <a:prstGeom prst="bentConnector3">
                <a:avLst/>
              </a:prstGeom>
              <a:noFill/>
              <a:ln w="3175" cap="flat" cmpd="sng" algn="ctr">
                <a:solidFill>
                  <a:srgbClr val="000000"/>
                </a:solidFill>
                <a:prstDash val="solid"/>
                <a:round/>
                <a:headEnd type="none" w="med" len="med"/>
                <a:tailEnd type="none" w="med" len="med"/>
              </a:ln>
              <a:effectLst/>
            </p:spPr>
          </p:cxnSp>
          <p:sp>
            <p:nvSpPr>
              <p:cNvPr id="177" name="Rectangle 176"/>
              <p:cNvSpPr/>
              <p:nvPr/>
            </p:nvSpPr>
            <p:spPr bwMode="auto">
              <a:xfrm>
                <a:off x="2006519" y="4562910"/>
                <a:ext cx="124218" cy="151689"/>
              </a:xfrm>
              <a:prstGeom prst="rect">
                <a:avLst/>
              </a:prstGeom>
              <a:solidFill>
                <a:schemeClr val="accent1">
                  <a:lumMod val="40000"/>
                  <a:lumOff val="60000"/>
                </a:schemeClr>
              </a:solidFill>
              <a:ln w="38100" cap="flat" cmpd="sng" algn="ctr">
                <a:no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78" name="Rectangle 177"/>
              <p:cNvSpPr/>
              <p:nvPr/>
            </p:nvSpPr>
            <p:spPr bwMode="auto">
              <a:xfrm>
                <a:off x="2915734" y="4303247"/>
                <a:ext cx="170133" cy="151689"/>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79" name="Rectangle 178"/>
              <p:cNvSpPr/>
              <p:nvPr/>
            </p:nvSpPr>
            <p:spPr bwMode="auto">
              <a:xfrm>
                <a:off x="2640551" y="4303247"/>
                <a:ext cx="170133" cy="151689"/>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80" name="Rectangle 179"/>
              <p:cNvSpPr/>
              <p:nvPr/>
            </p:nvSpPr>
            <p:spPr bwMode="auto">
              <a:xfrm>
                <a:off x="2310936" y="4303256"/>
                <a:ext cx="170133" cy="151690"/>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81" name="Rectangle 180"/>
              <p:cNvSpPr/>
              <p:nvPr/>
            </p:nvSpPr>
            <p:spPr bwMode="auto">
              <a:xfrm>
                <a:off x="2035753" y="4303256"/>
                <a:ext cx="170133" cy="151690"/>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82" name="Rectangle 181"/>
              <p:cNvSpPr/>
              <p:nvPr/>
            </p:nvSpPr>
            <p:spPr bwMode="auto">
              <a:xfrm>
                <a:off x="3517895" y="4303256"/>
                <a:ext cx="170133" cy="151690"/>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sp>
            <p:nvSpPr>
              <p:cNvPr id="183" name="Rectangle 182"/>
              <p:cNvSpPr/>
              <p:nvPr/>
            </p:nvSpPr>
            <p:spPr bwMode="auto">
              <a:xfrm>
                <a:off x="3242712" y="4303256"/>
                <a:ext cx="170133" cy="151690"/>
              </a:xfrm>
              <a:prstGeom prst="rect">
                <a:avLst/>
              </a:prstGeom>
              <a:solidFill>
                <a:schemeClr val="accent1"/>
              </a:solidFill>
              <a:ln w="38100" cap="flat" cmpd="sng" algn="ctr">
                <a:solidFill>
                  <a:schemeClr val="accent1"/>
                </a:solidFill>
                <a:prstDash val="solid"/>
                <a:round/>
                <a:headEnd type="none" w="med" len="med"/>
                <a:tailEnd type="none" w="med" len="med"/>
              </a:ln>
              <a:effectLst/>
            </p:spPr>
            <p:txBody>
              <a:bodyPr vert="horz" wrap="none" lIns="0" tIns="0" rIns="0" bIns="0" numCol="1" rtlCol="0" anchor="ctr" anchorCtr="0" compatLnSpc="1">
                <a:prstTxWarp prst="textNoShape">
                  <a:avLst/>
                </a:prstTxWarp>
              </a:bodyPr>
              <a:lstStyle/>
              <a:p>
                <a:pPr algn="ctr" defTabSz="603628" fontAlgn="base">
                  <a:spcBef>
                    <a:spcPct val="50000"/>
                  </a:spcBef>
                  <a:spcAft>
                    <a:spcPct val="20000"/>
                  </a:spcAft>
                  <a:buSzPct val="90000"/>
                </a:pPr>
                <a:endParaRPr lang="en-AU" sz="406" dirty="0">
                  <a:latin typeface="Arial" charset="0"/>
                  <a:ea typeface="Arial" charset="0"/>
                  <a:cs typeface="Arial" charset="0"/>
                </a:endParaRPr>
              </a:p>
            </p:txBody>
          </p:sp>
        </p:grpSp>
      </p:grpSp>
    </p:spTree>
    <p:extLst>
      <p:ext uri="{BB962C8B-B14F-4D97-AF65-F5344CB8AC3E}">
        <p14:creationId xmlns:p14="http://schemas.microsoft.com/office/powerpoint/2010/main" val="415153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32A8D-6C72-E04C-A43A-95E2504F3268}"/>
              </a:ext>
            </a:extLst>
          </p:cNvPr>
          <p:cNvSpPr>
            <a:spLocks noGrp="1"/>
          </p:cNvSpPr>
          <p:nvPr>
            <p:ph type="title"/>
          </p:nvPr>
        </p:nvSpPr>
        <p:spPr>
          <a:xfrm>
            <a:off x="681038" y="163652"/>
            <a:ext cx="8543925" cy="919665"/>
          </a:xfrm>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8F5EF0D9-D2CF-D347-B980-30607A3EE983}"/>
              </a:ext>
            </a:extLst>
          </p:cNvPr>
          <p:cNvSpPr>
            <a:spLocks noGrp="1"/>
          </p:cNvSpPr>
          <p:nvPr>
            <p:ph idx="1"/>
          </p:nvPr>
        </p:nvSpPr>
        <p:spPr/>
        <p:txBody>
          <a:bodyPr/>
          <a:lstStyle>
            <a:lvl1pPr>
              <a:buClr>
                <a:schemeClr val="accent4"/>
              </a:buClr>
              <a:buSzPct val="140000"/>
              <a:defRPr>
                <a:solidFill>
                  <a:schemeClr val="tx2"/>
                </a:solidFill>
              </a:defRPr>
            </a:lvl1pPr>
            <a:lvl2pPr>
              <a:buClr>
                <a:schemeClr val="accent4"/>
              </a:buClr>
              <a:buSzPct val="140000"/>
              <a:defRPr>
                <a:solidFill>
                  <a:schemeClr val="tx2"/>
                </a:solidFill>
              </a:defRPr>
            </a:lvl2pPr>
            <a:lvl3pPr>
              <a:buClr>
                <a:schemeClr val="accent4"/>
              </a:buClr>
              <a:buSzPct val="140000"/>
              <a:defRPr>
                <a:solidFill>
                  <a:schemeClr val="tx2"/>
                </a:solidFill>
              </a:defRPr>
            </a:lvl3pPr>
            <a:lvl4pPr>
              <a:buClr>
                <a:schemeClr val="accent4"/>
              </a:buClr>
              <a:buSzPct val="140000"/>
              <a:defRPr>
                <a:solidFill>
                  <a:schemeClr val="tx2"/>
                </a:solidFill>
              </a:defRPr>
            </a:lvl4pPr>
            <a:lvl5pPr>
              <a:buClr>
                <a:schemeClr val="accent4"/>
              </a:buClr>
              <a:buSzPct val="140000"/>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4" name="Date Placeholder 3">
            <a:extLst>
              <a:ext uri="{FF2B5EF4-FFF2-40B4-BE49-F238E27FC236}">
                <a16:creationId xmlns:a16="http://schemas.microsoft.com/office/drawing/2014/main" id="{74072AB3-94A2-1A4C-82FA-9D60C8EBF6EB}"/>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31F65D6C-770A-4540-9083-042D39F873A5}"/>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803E74D-BBF3-234E-952C-780161B0FA5E}"/>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633065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BA38-1808-8348-86E1-236C02BE2F64}"/>
              </a:ext>
            </a:extLst>
          </p:cNvPr>
          <p:cNvSpPr>
            <a:spLocks noGrp="1"/>
          </p:cNvSpPr>
          <p:nvPr>
            <p:ph type="title"/>
          </p:nvPr>
        </p:nvSpPr>
        <p:spPr>
          <a:xfrm>
            <a:off x="675878" y="1709739"/>
            <a:ext cx="8543925" cy="2852737"/>
          </a:xfrm>
        </p:spPr>
        <p:txBody>
          <a:bodyPr anchor="b"/>
          <a:lstStyle>
            <a:lvl1pPr>
              <a:defRPr sz="4875"/>
            </a:lvl1pPr>
          </a:lstStyle>
          <a:p>
            <a:r>
              <a:rPr lang="en-GB"/>
              <a:t>Click to edit Master title style</a:t>
            </a:r>
            <a:endParaRPr lang="en-AU"/>
          </a:p>
        </p:txBody>
      </p:sp>
      <p:sp>
        <p:nvSpPr>
          <p:cNvPr id="3" name="Text Placeholder 2">
            <a:extLst>
              <a:ext uri="{FF2B5EF4-FFF2-40B4-BE49-F238E27FC236}">
                <a16:creationId xmlns:a16="http://schemas.microsoft.com/office/drawing/2014/main" id="{E4857EA2-4810-ED44-9CCA-F057A6663030}"/>
              </a:ext>
            </a:extLst>
          </p:cNvPr>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D87F617-E8FF-644C-91B9-F19DED8C8D42}"/>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3906BEFB-078C-AE4B-8121-D62D9815E76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A8B467A-21C6-BA4C-9638-081F3197F78D}"/>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2922894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992E9-9B17-A14F-A8FB-7B32E9B13F34}"/>
              </a:ext>
            </a:extLst>
          </p:cNvPr>
          <p:cNvSpPr>
            <a:spLocks noGrp="1"/>
          </p:cNvSpPr>
          <p:nvPr>
            <p:ph type="title"/>
          </p:nvPr>
        </p:nvSpPr>
        <p:spPr/>
        <p:txBody>
          <a:bodyPr/>
          <a:lstStyle/>
          <a:p>
            <a:r>
              <a:rPr lang="en-GB"/>
              <a:t>Click to edit Master title style</a:t>
            </a:r>
            <a:endParaRPr lang="en-AU"/>
          </a:p>
        </p:txBody>
      </p:sp>
      <p:sp>
        <p:nvSpPr>
          <p:cNvPr id="3" name="Content Placeholder 2">
            <a:extLst>
              <a:ext uri="{FF2B5EF4-FFF2-40B4-BE49-F238E27FC236}">
                <a16:creationId xmlns:a16="http://schemas.microsoft.com/office/drawing/2014/main" id="{D5C1D2C0-FE5F-714F-A15C-89BF37F11BC3}"/>
              </a:ext>
            </a:extLst>
          </p:cNvPr>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Content Placeholder 3">
            <a:extLst>
              <a:ext uri="{FF2B5EF4-FFF2-40B4-BE49-F238E27FC236}">
                <a16:creationId xmlns:a16="http://schemas.microsoft.com/office/drawing/2014/main" id="{B25E4FA2-7179-2541-A88C-152E75EB1CE4}"/>
              </a:ext>
            </a:extLst>
          </p:cNvPr>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Date Placeholder 4">
            <a:extLst>
              <a:ext uri="{FF2B5EF4-FFF2-40B4-BE49-F238E27FC236}">
                <a16:creationId xmlns:a16="http://schemas.microsoft.com/office/drawing/2014/main" id="{5E91C76D-A90A-2D40-B5EA-18BAE2641F1E}"/>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6" name="Footer Placeholder 5">
            <a:extLst>
              <a:ext uri="{FF2B5EF4-FFF2-40B4-BE49-F238E27FC236}">
                <a16:creationId xmlns:a16="http://schemas.microsoft.com/office/drawing/2014/main" id="{C8761493-FCD6-E84C-8C3A-8F4933C68C3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E11CE77-CDC9-4347-A1C3-A4FF8966F797}"/>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3904041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82AB3-8031-0649-9A43-982D74C2E7B4}"/>
              </a:ext>
            </a:extLst>
          </p:cNvPr>
          <p:cNvSpPr>
            <a:spLocks noGrp="1"/>
          </p:cNvSpPr>
          <p:nvPr>
            <p:ph type="title"/>
          </p:nvPr>
        </p:nvSpPr>
        <p:spPr>
          <a:xfrm>
            <a:off x="682328" y="365126"/>
            <a:ext cx="8543925"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925B124B-B210-2C43-B448-18EB68ECEB0E}"/>
              </a:ext>
            </a:extLst>
          </p:cNvPr>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GB"/>
              <a:t>Click to edit Master text styles</a:t>
            </a:r>
          </a:p>
        </p:txBody>
      </p:sp>
      <p:sp>
        <p:nvSpPr>
          <p:cNvPr id="4" name="Content Placeholder 3">
            <a:extLst>
              <a:ext uri="{FF2B5EF4-FFF2-40B4-BE49-F238E27FC236}">
                <a16:creationId xmlns:a16="http://schemas.microsoft.com/office/drawing/2014/main" id="{A3969806-0D72-5841-A29F-367CD8FBE9C6}"/>
              </a:ext>
            </a:extLst>
          </p:cNvPr>
          <p:cNvSpPr>
            <a:spLocks noGrp="1"/>
          </p:cNvSpPr>
          <p:nvPr>
            <p:ph sz="half" idx="2"/>
          </p:nvPr>
        </p:nvSpPr>
        <p:spPr>
          <a:xfrm>
            <a:off x="682328"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5" name="Text Placeholder 4">
            <a:extLst>
              <a:ext uri="{FF2B5EF4-FFF2-40B4-BE49-F238E27FC236}">
                <a16:creationId xmlns:a16="http://schemas.microsoft.com/office/drawing/2014/main" id="{E5DD31A4-5D81-C64A-ACFF-FDFC3C546FD7}"/>
              </a:ext>
            </a:extLst>
          </p:cNvPr>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lang="en-GB"/>
              <a:t>Click to edit Master text styles</a:t>
            </a:r>
          </a:p>
        </p:txBody>
      </p:sp>
      <p:sp>
        <p:nvSpPr>
          <p:cNvPr id="6" name="Content Placeholder 5">
            <a:extLst>
              <a:ext uri="{FF2B5EF4-FFF2-40B4-BE49-F238E27FC236}">
                <a16:creationId xmlns:a16="http://schemas.microsoft.com/office/drawing/2014/main" id="{F46224F6-3D6A-3040-95E2-CF0CC44135BC}"/>
              </a:ext>
            </a:extLst>
          </p:cNvPr>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7" name="Date Placeholder 6">
            <a:extLst>
              <a:ext uri="{FF2B5EF4-FFF2-40B4-BE49-F238E27FC236}">
                <a16:creationId xmlns:a16="http://schemas.microsoft.com/office/drawing/2014/main" id="{29070541-CCF5-2F4D-B102-DF38823E4073}"/>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8" name="Footer Placeholder 7">
            <a:extLst>
              <a:ext uri="{FF2B5EF4-FFF2-40B4-BE49-F238E27FC236}">
                <a16:creationId xmlns:a16="http://schemas.microsoft.com/office/drawing/2014/main" id="{4A309977-8C7A-504D-8BBC-BE27C30FAEE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B8C42F6A-AEE7-5945-91ED-713706A8FF90}"/>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367865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28B77-16C7-8D4A-AA8B-0BF6ABC2BCD2}"/>
              </a:ext>
            </a:extLst>
          </p:cNvPr>
          <p:cNvSpPr>
            <a:spLocks noGrp="1"/>
          </p:cNvSpPr>
          <p:nvPr>
            <p:ph type="title"/>
          </p:nvPr>
        </p:nvSpPr>
        <p:spPr/>
        <p:txBody>
          <a:bodyPr/>
          <a:lstStyle/>
          <a:p>
            <a:r>
              <a:rPr lang="en-GB"/>
              <a:t>Click to edit Master title style</a:t>
            </a:r>
            <a:endParaRPr lang="en-AU"/>
          </a:p>
        </p:txBody>
      </p:sp>
      <p:sp>
        <p:nvSpPr>
          <p:cNvPr id="3" name="Date Placeholder 2">
            <a:extLst>
              <a:ext uri="{FF2B5EF4-FFF2-40B4-BE49-F238E27FC236}">
                <a16:creationId xmlns:a16="http://schemas.microsoft.com/office/drawing/2014/main" id="{A9F99CF9-8CAF-1B4F-9DCB-DAC0740235BD}"/>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4" name="Footer Placeholder 3">
            <a:extLst>
              <a:ext uri="{FF2B5EF4-FFF2-40B4-BE49-F238E27FC236}">
                <a16:creationId xmlns:a16="http://schemas.microsoft.com/office/drawing/2014/main" id="{5EF3F364-BA31-DE4A-9D24-B0C2F85E7B3B}"/>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1E36BADA-9C23-1042-A57B-86BA646432D2}"/>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4221076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79B695-B6AF-5F44-BF16-BE638C69CA30}"/>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3" name="Footer Placeholder 2">
            <a:extLst>
              <a:ext uri="{FF2B5EF4-FFF2-40B4-BE49-F238E27FC236}">
                <a16:creationId xmlns:a16="http://schemas.microsoft.com/office/drawing/2014/main" id="{F9551860-0BB7-4C40-BD78-C7437A248D0B}"/>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12430CC-0E68-CC46-90F8-8427E9858DC3}"/>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2038764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8D7F2-7951-EB43-9EA4-E1E62C243B5B}"/>
              </a:ext>
            </a:extLst>
          </p:cNvPr>
          <p:cNvSpPr>
            <a:spLocks noGrp="1"/>
          </p:cNvSpPr>
          <p:nvPr>
            <p:ph type="title"/>
          </p:nvPr>
        </p:nvSpPr>
        <p:spPr>
          <a:xfrm>
            <a:off x="682328" y="457200"/>
            <a:ext cx="3194943" cy="1600200"/>
          </a:xfrm>
        </p:spPr>
        <p:txBody>
          <a:bodyPr anchor="b"/>
          <a:lstStyle>
            <a:lvl1pPr>
              <a:defRPr sz="2600"/>
            </a:lvl1pPr>
          </a:lstStyle>
          <a:p>
            <a:r>
              <a:rPr lang="en-GB"/>
              <a:t>Click to edit Master title style</a:t>
            </a:r>
            <a:endParaRPr lang="en-AU"/>
          </a:p>
        </p:txBody>
      </p:sp>
      <p:sp>
        <p:nvSpPr>
          <p:cNvPr id="3" name="Content Placeholder 2">
            <a:extLst>
              <a:ext uri="{FF2B5EF4-FFF2-40B4-BE49-F238E27FC236}">
                <a16:creationId xmlns:a16="http://schemas.microsoft.com/office/drawing/2014/main" id="{EAF04A81-AF27-5A49-A5B4-24FBB363E809}"/>
              </a:ext>
            </a:extLst>
          </p:cNvPr>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4" name="Text Placeholder 3">
            <a:extLst>
              <a:ext uri="{FF2B5EF4-FFF2-40B4-BE49-F238E27FC236}">
                <a16:creationId xmlns:a16="http://schemas.microsoft.com/office/drawing/2014/main" id="{47C8486B-6873-DA4C-A1F7-EE27110743CA}"/>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GB"/>
              <a:t>Click to edit Master text styles</a:t>
            </a:r>
          </a:p>
        </p:txBody>
      </p:sp>
      <p:sp>
        <p:nvSpPr>
          <p:cNvPr id="5" name="Date Placeholder 4">
            <a:extLst>
              <a:ext uri="{FF2B5EF4-FFF2-40B4-BE49-F238E27FC236}">
                <a16:creationId xmlns:a16="http://schemas.microsoft.com/office/drawing/2014/main" id="{0AB6EE50-C7C5-4247-B778-EB66660D83CD}"/>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6" name="Footer Placeholder 5">
            <a:extLst>
              <a:ext uri="{FF2B5EF4-FFF2-40B4-BE49-F238E27FC236}">
                <a16:creationId xmlns:a16="http://schemas.microsoft.com/office/drawing/2014/main" id="{7A415F00-024F-2D43-85CF-65E4368ABE5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19F8DCB-AFD9-DD40-9C13-A45A39F6D454}"/>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294581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C94A7-431C-6340-A0A9-0461536A5C5D}"/>
              </a:ext>
            </a:extLst>
          </p:cNvPr>
          <p:cNvSpPr>
            <a:spLocks noGrp="1"/>
          </p:cNvSpPr>
          <p:nvPr>
            <p:ph type="title"/>
          </p:nvPr>
        </p:nvSpPr>
        <p:spPr>
          <a:xfrm>
            <a:off x="682328" y="457200"/>
            <a:ext cx="3194943" cy="1600200"/>
          </a:xfrm>
        </p:spPr>
        <p:txBody>
          <a:bodyPr anchor="b"/>
          <a:lstStyle>
            <a:lvl1pPr>
              <a:defRPr sz="2600"/>
            </a:lvl1pPr>
          </a:lstStyle>
          <a:p>
            <a:r>
              <a:rPr lang="en-GB"/>
              <a:t>Click to edit Master title style</a:t>
            </a:r>
            <a:endParaRPr lang="en-AU"/>
          </a:p>
        </p:txBody>
      </p:sp>
      <p:sp>
        <p:nvSpPr>
          <p:cNvPr id="3" name="Picture Placeholder 2">
            <a:extLst>
              <a:ext uri="{FF2B5EF4-FFF2-40B4-BE49-F238E27FC236}">
                <a16:creationId xmlns:a16="http://schemas.microsoft.com/office/drawing/2014/main" id="{F8E06354-AC24-A14B-88CD-625AB516B5A9}"/>
              </a:ext>
            </a:extLst>
          </p:cNvPr>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r>
              <a:rPr lang="en-GB"/>
              <a:t>Click icon to add picture</a:t>
            </a:r>
            <a:endParaRPr lang="en-AU"/>
          </a:p>
        </p:txBody>
      </p:sp>
      <p:sp>
        <p:nvSpPr>
          <p:cNvPr id="4" name="Text Placeholder 3">
            <a:extLst>
              <a:ext uri="{FF2B5EF4-FFF2-40B4-BE49-F238E27FC236}">
                <a16:creationId xmlns:a16="http://schemas.microsoft.com/office/drawing/2014/main" id="{5F37B3E9-0FB7-B24E-ABB2-278B51607616}"/>
              </a:ext>
            </a:extLst>
          </p:cNvPr>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lang="en-GB"/>
              <a:t>Click to edit Master text styles</a:t>
            </a:r>
          </a:p>
        </p:txBody>
      </p:sp>
      <p:sp>
        <p:nvSpPr>
          <p:cNvPr id="5" name="Date Placeholder 4">
            <a:extLst>
              <a:ext uri="{FF2B5EF4-FFF2-40B4-BE49-F238E27FC236}">
                <a16:creationId xmlns:a16="http://schemas.microsoft.com/office/drawing/2014/main" id="{E5D3B658-6982-EC4C-A65B-28840A33F9CB}"/>
              </a:ext>
            </a:extLst>
          </p:cNvPr>
          <p:cNvSpPr>
            <a:spLocks noGrp="1"/>
          </p:cNvSpPr>
          <p:nvPr>
            <p:ph type="dt" sz="half" idx="10"/>
          </p:nvPr>
        </p:nvSpPr>
        <p:spPr/>
        <p:txBody>
          <a:bodyPr/>
          <a:lstStyle/>
          <a:p>
            <a:fld id="{08D8F23C-10B5-B044-9DDC-6A1ADFE8C14B}" type="datetimeFigureOut">
              <a:rPr lang="en-AU" smtClean="0"/>
              <a:t>21/8/20</a:t>
            </a:fld>
            <a:endParaRPr lang="en-AU"/>
          </a:p>
        </p:txBody>
      </p:sp>
      <p:sp>
        <p:nvSpPr>
          <p:cNvPr id="6" name="Footer Placeholder 5">
            <a:extLst>
              <a:ext uri="{FF2B5EF4-FFF2-40B4-BE49-F238E27FC236}">
                <a16:creationId xmlns:a16="http://schemas.microsoft.com/office/drawing/2014/main" id="{CE389A88-6B79-6048-9DD2-0776FCE1726E}"/>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DE8838F-4FA5-9749-9633-E9C4D3CADB25}"/>
              </a:ext>
            </a:extLst>
          </p:cNvPr>
          <p:cNvSpPr>
            <a:spLocks noGrp="1"/>
          </p:cNvSpPr>
          <p:nvPr>
            <p:ph type="sldNum" sz="quarter" idx="12"/>
          </p:nvPr>
        </p:nvSpPr>
        <p:spPr/>
        <p:txBody>
          <a:bodyPr/>
          <a:lstStyle/>
          <a:p>
            <a:fld id="{E1347FD4-3841-F247-9D05-768BEF8D0A2D}" type="slidenum">
              <a:rPr lang="en-AU" smtClean="0"/>
              <a:t>‹#›</a:t>
            </a:fld>
            <a:endParaRPr lang="en-AU"/>
          </a:p>
        </p:txBody>
      </p:sp>
    </p:spTree>
    <p:extLst>
      <p:ext uri="{BB962C8B-B14F-4D97-AF65-F5344CB8AC3E}">
        <p14:creationId xmlns:p14="http://schemas.microsoft.com/office/powerpoint/2010/main" val="3755634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C3952B-9F0C-BB4E-9636-0CE8CCEBC06D}"/>
              </a:ext>
            </a:extLst>
          </p:cNvPr>
          <p:cNvSpPr>
            <a:spLocks noGrp="1"/>
          </p:cNvSpPr>
          <p:nvPr>
            <p:ph type="title"/>
          </p:nvPr>
        </p:nvSpPr>
        <p:spPr>
          <a:xfrm>
            <a:off x="681038" y="241142"/>
            <a:ext cx="8543925" cy="919665"/>
          </a:xfrm>
          <a:prstGeom prst="rect">
            <a:avLst/>
          </a:prstGeom>
        </p:spPr>
        <p:txBody>
          <a:bodyPr vert="horz" lIns="91440" tIns="45720" rIns="91440" bIns="45720" rtlCol="0" anchor="ctr">
            <a:normAutofit/>
          </a:bodyPr>
          <a:lstStyle/>
          <a:p>
            <a:r>
              <a:rPr lang="en-GB"/>
              <a:t>Click to edit Master title style</a:t>
            </a:r>
            <a:endParaRPr lang="en-AU" dirty="0"/>
          </a:p>
        </p:txBody>
      </p:sp>
      <p:sp>
        <p:nvSpPr>
          <p:cNvPr id="3" name="Text Placeholder 2">
            <a:extLst>
              <a:ext uri="{FF2B5EF4-FFF2-40B4-BE49-F238E27FC236}">
                <a16:creationId xmlns:a16="http://schemas.microsoft.com/office/drawing/2014/main" id="{3C663FA6-5AC1-2F45-A23E-48AA17925946}"/>
              </a:ext>
            </a:extLst>
          </p:cNvPr>
          <p:cNvSpPr>
            <a:spLocks noGrp="1"/>
          </p:cNvSpPr>
          <p:nvPr>
            <p:ph type="body" idx="1"/>
          </p:nvPr>
        </p:nvSpPr>
        <p:spPr>
          <a:xfrm>
            <a:off x="681038" y="1469985"/>
            <a:ext cx="8543925" cy="470697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dirty="0"/>
          </a:p>
        </p:txBody>
      </p:sp>
      <p:sp>
        <p:nvSpPr>
          <p:cNvPr id="4" name="Date Placeholder 3">
            <a:extLst>
              <a:ext uri="{FF2B5EF4-FFF2-40B4-BE49-F238E27FC236}">
                <a16:creationId xmlns:a16="http://schemas.microsoft.com/office/drawing/2014/main" id="{DB0EB67C-6D45-5140-B508-C1C08ECD9BAC}"/>
              </a:ext>
            </a:extLst>
          </p:cNvPr>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08D8F23C-10B5-B044-9DDC-6A1ADFE8C14B}" type="datetimeFigureOut">
              <a:rPr lang="en-AU" smtClean="0"/>
              <a:t>21/8/20</a:t>
            </a:fld>
            <a:endParaRPr lang="en-AU"/>
          </a:p>
        </p:txBody>
      </p:sp>
      <p:sp>
        <p:nvSpPr>
          <p:cNvPr id="5" name="Footer Placeholder 4">
            <a:extLst>
              <a:ext uri="{FF2B5EF4-FFF2-40B4-BE49-F238E27FC236}">
                <a16:creationId xmlns:a16="http://schemas.microsoft.com/office/drawing/2014/main" id="{B8344DBE-D22C-F64B-BF20-52DDAFE0C3A3}"/>
              </a:ext>
            </a:extLst>
          </p:cNvPr>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9043E27C-71DC-7045-964E-CE419FC9AC44}"/>
              </a:ext>
            </a:extLst>
          </p:cNvPr>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E1347FD4-3841-F247-9D05-768BEF8D0A2D}" type="slidenum">
              <a:rPr lang="en-AU" smtClean="0"/>
              <a:t>‹#›</a:t>
            </a:fld>
            <a:endParaRPr lang="en-AU"/>
          </a:p>
        </p:txBody>
      </p:sp>
    </p:spTree>
    <p:extLst>
      <p:ext uri="{BB962C8B-B14F-4D97-AF65-F5344CB8AC3E}">
        <p14:creationId xmlns:p14="http://schemas.microsoft.com/office/powerpoint/2010/main" val="2451432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3" r:id="rId12"/>
  </p:sldLayoutIdLst>
  <p:txStyles>
    <p:titleStyle>
      <a:lvl1pPr algn="l" defTabSz="742950" rtl="0" eaLnBrk="1" latinLnBrk="0" hangingPunct="1">
        <a:lnSpc>
          <a:spcPct val="90000"/>
        </a:lnSpc>
        <a:spcBef>
          <a:spcPct val="0"/>
        </a:spcBef>
        <a:buNone/>
        <a:defRPr sz="3250" b="1" kern="1200">
          <a:solidFill>
            <a:schemeClr val="accent4"/>
          </a:solidFill>
          <a:latin typeface="Didot" panose="02000503000000020003" pitchFamily="2" charset="-79"/>
          <a:ea typeface="+mj-ea"/>
          <a:cs typeface="Didot" panose="02000503000000020003" pitchFamily="2" charset="-79"/>
        </a:defRPr>
      </a:lvl1pPr>
    </p:titleStyle>
    <p:bodyStyle>
      <a:lvl1pPr marL="185738" indent="-244238" algn="l" defTabSz="742950" rtl="0" eaLnBrk="1" latinLnBrk="0" hangingPunct="1">
        <a:lnSpc>
          <a:spcPct val="100000"/>
        </a:lnSpc>
        <a:spcBef>
          <a:spcPts val="0"/>
        </a:spcBef>
        <a:spcAft>
          <a:spcPts val="488"/>
        </a:spcAft>
        <a:buClr>
          <a:schemeClr val="accent4"/>
        </a:buClr>
        <a:buSzPct val="130000"/>
        <a:buFont typeface="Arial" panose="020B0604020202020204" pitchFamily="34" charset="0"/>
        <a:buChar char="•"/>
        <a:defRPr sz="2275" kern="1200">
          <a:solidFill>
            <a:schemeClr val="tx2"/>
          </a:solidFill>
          <a:latin typeface="Avenir Book" panose="02000503020000020003" pitchFamily="2" charset="0"/>
          <a:ea typeface="+mn-ea"/>
          <a:cs typeface="Arial" panose="020B0604020202020204" pitchFamily="34" charset="0"/>
        </a:defRPr>
      </a:lvl1pPr>
      <a:lvl2pPr marL="557213" indent="-244238" algn="l" defTabSz="742950" rtl="0" eaLnBrk="1" latinLnBrk="0" hangingPunct="1">
        <a:lnSpc>
          <a:spcPct val="100000"/>
        </a:lnSpc>
        <a:spcBef>
          <a:spcPts val="0"/>
        </a:spcBef>
        <a:spcAft>
          <a:spcPts val="488"/>
        </a:spcAft>
        <a:buClr>
          <a:schemeClr val="accent4"/>
        </a:buClr>
        <a:buSzPct val="130000"/>
        <a:buFont typeface="Arial" panose="020B0604020202020204" pitchFamily="34" charset="0"/>
        <a:buChar char="•"/>
        <a:defRPr sz="1950" kern="1200">
          <a:solidFill>
            <a:schemeClr val="tx2"/>
          </a:solidFill>
          <a:latin typeface="Avenir Book" panose="02000503020000020003" pitchFamily="2" charset="0"/>
          <a:ea typeface="+mn-ea"/>
          <a:cs typeface="Arial" panose="020B0604020202020204" pitchFamily="34" charset="0"/>
        </a:defRPr>
      </a:lvl2pPr>
      <a:lvl3pPr marL="928688" indent="-244238" algn="l" defTabSz="742950" rtl="0" eaLnBrk="1" latinLnBrk="0" hangingPunct="1">
        <a:lnSpc>
          <a:spcPct val="100000"/>
        </a:lnSpc>
        <a:spcBef>
          <a:spcPts val="0"/>
        </a:spcBef>
        <a:spcAft>
          <a:spcPts val="488"/>
        </a:spcAft>
        <a:buClr>
          <a:schemeClr val="accent4"/>
        </a:buClr>
        <a:buSzPct val="130000"/>
        <a:buFont typeface="Arial" panose="020B0604020202020204" pitchFamily="34" charset="0"/>
        <a:buChar char="•"/>
        <a:defRPr sz="1625" kern="1200">
          <a:solidFill>
            <a:schemeClr val="tx2"/>
          </a:solidFill>
          <a:latin typeface="Avenir Book" panose="02000503020000020003" pitchFamily="2" charset="0"/>
          <a:ea typeface="+mn-ea"/>
          <a:cs typeface="Arial" panose="020B0604020202020204" pitchFamily="34" charset="0"/>
        </a:defRPr>
      </a:lvl3pPr>
      <a:lvl4pPr marL="1300163" indent="-244238" algn="l" defTabSz="742950" rtl="0" eaLnBrk="1" latinLnBrk="0" hangingPunct="1">
        <a:lnSpc>
          <a:spcPct val="100000"/>
        </a:lnSpc>
        <a:spcBef>
          <a:spcPts val="0"/>
        </a:spcBef>
        <a:spcAft>
          <a:spcPts val="488"/>
        </a:spcAft>
        <a:buClr>
          <a:schemeClr val="accent4"/>
        </a:buClr>
        <a:buSzPct val="130000"/>
        <a:buFont typeface="Arial" panose="020B0604020202020204" pitchFamily="34" charset="0"/>
        <a:buChar char="•"/>
        <a:defRPr sz="1463" kern="1200">
          <a:solidFill>
            <a:schemeClr val="tx2"/>
          </a:solidFill>
          <a:latin typeface="Avenir Book" panose="02000503020000020003" pitchFamily="2" charset="0"/>
          <a:ea typeface="+mn-ea"/>
          <a:cs typeface="Arial" panose="020B0604020202020204" pitchFamily="34" charset="0"/>
        </a:defRPr>
      </a:lvl4pPr>
      <a:lvl5pPr marL="1671638" indent="-244238" algn="l" defTabSz="742950" rtl="0" eaLnBrk="1" latinLnBrk="0" hangingPunct="1">
        <a:lnSpc>
          <a:spcPct val="100000"/>
        </a:lnSpc>
        <a:spcBef>
          <a:spcPts val="0"/>
        </a:spcBef>
        <a:spcAft>
          <a:spcPts val="488"/>
        </a:spcAft>
        <a:buClr>
          <a:schemeClr val="accent4"/>
        </a:buClr>
        <a:buSzPct val="130000"/>
        <a:buFont typeface="Arial" panose="020B0604020202020204" pitchFamily="34" charset="0"/>
        <a:buChar char="•"/>
        <a:defRPr sz="1463" kern="1200">
          <a:solidFill>
            <a:schemeClr val="tx2"/>
          </a:solidFill>
          <a:latin typeface="Avenir Book" panose="02000503020000020003" pitchFamily="2" charset="0"/>
          <a:ea typeface="+mn-ea"/>
          <a:cs typeface="Arial" panose="020B0604020202020204" pitchFamily="34" charset="0"/>
        </a:defRPr>
      </a:lvl5pPr>
      <a:lvl6pPr marL="204311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4.xml"/><Relationship Id="rId7" Type="http://schemas.openxmlformats.org/officeDocument/2006/relationships/tags" Target="../tags/tag8.xml"/><Relationship Id="rId2" Type="http://schemas.openxmlformats.org/officeDocument/2006/relationships/tags" Target="../tags/tag3.xml"/><Relationship Id="rId1" Type="http://schemas.openxmlformats.org/officeDocument/2006/relationships/vmlDrawing" Target="../drawings/vmlDrawing1.vml"/><Relationship Id="rId6" Type="http://schemas.openxmlformats.org/officeDocument/2006/relationships/tags" Target="../tags/tag7.xml"/><Relationship Id="rId11" Type="http://schemas.openxmlformats.org/officeDocument/2006/relationships/image" Target="../media/image2.emf"/><Relationship Id="rId5" Type="http://schemas.openxmlformats.org/officeDocument/2006/relationships/tags" Target="../tags/tag6.xml"/><Relationship Id="rId10" Type="http://schemas.openxmlformats.org/officeDocument/2006/relationships/oleObject" Target="../embeddings/oleObject1.bin"/><Relationship Id="rId4" Type="http://schemas.openxmlformats.org/officeDocument/2006/relationships/tags" Target="../tags/tag5.xml"/><Relationship Id="rId9"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0.xml"/><Relationship Id="rId7" Type="http://schemas.openxmlformats.org/officeDocument/2006/relationships/tags" Target="../tags/tag14.xml"/><Relationship Id="rId2" Type="http://schemas.openxmlformats.org/officeDocument/2006/relationships/tags" Target="../tags/tag9.xml"/><Relationship Id="rId1" Type="http://schemas.openxmlformats.org/officeDocument/2006/relationships/vmlDrawing" Target="../drawings/vmlDrawing2.vml"/><Relationship Id="rId6" Type="http://schemas.openxmlformats.org/officeDocument/2006/relationships/tags" Target="../tags/tag13.xml"/><Relationship Id="rId11" Type="http://schemas.openxmlformats.org/officeDocument/2006/relationships/image" Target="../media/image2.emf"/><Relationship Id="rId5" Type="http://schemas.openxmlformats.org/officeDocument/2006/relationships/tags" Target="../tags/tag12.xml"/><Relationship Id="rId10" Type="http://schemas.openxmlformats.org/officeDocument/2006/relationships/oleObject" Target="../embeddings/oleObject1.bin"/><Relationship Id="rId4" Type="http://schemas.openxmlformats.org/officeDocument/2006/relationships/tags" Target="../tags/tag11.xml"/><Relationship Id="rId9"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8" Type="http://schemas.openxmlformats.org/officeDocument/2006/relationships/slideLayout" Target="../slideLayouts/slideLayout2.xml"/><Relationship Id="rId3" Type="http://schemas.openxmlformats.org/officeDocument/2006/relationships/tags" Target="../tags/tag16.xml"/><Relationship Id="rId7" Type="http://schemas.openxmlformats.org/officeDocument/2006/relationships/tags" Target="../tags/tag20.xml"/><Relationship Id="rId2" Type="http://schemas.openxmlformats.org/officeDocument/2006/relationships/tags" Target="../tags/tag15.xml"/><Relationship Id="rId1" Type="http://schemas.openxmlformats.org/officeDocument/2006/relationships/vmlDrawing" Target="../drawings/vmlDrawing3.vml"/><Relationship Id="rId6" Type="http://schemas.openxmlformats.org/officeDocument/2006/relationships/tags" Target="../tags/tag19.xml"/><Relationship Id="rId11" Type="http://schemas.openxmlformats.org/officeDocument/2006/relationships/image" Target="../media/image2.emf"/><Relationship Id="rId5" Type="http://schemas.openxmlformats.org/officeDocument/2006/relationships/tags" Target="../tags/tag18.xml"/><Relationship Id="rId10" Type="http://schemas.openxmlformats.org/officeDocument/2006/relationships/oleObject" Target="../embeddings/oleObject1.bin"/><Relationship Id="rId4" Type="http://schemas.openxmlformats.org/officeDocument/2006/relationships/tags" Target="../tags/tag17.xml"/><Relationship Id="rId9"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00E52-F709-4C4A-97DB-B6B863DB9520}"/>
              </a:ext>
            </a:extLst>
          </p:cNvPr>
          <p:cNvSpPr>
            <a:spLocks noGrp="1"/>
          </p:cNvSpPr>
          <p:nvPr>
            <p:ph type="ctrTitle"/>
          </p:nvPr>
        </p:nvSpPr>
        <p:spPr>
          <a:xfrm>
            <a:off x="1238250" y="1533330"/>
            <a:ext cx="7429500" cy="2387600"/>
          </a:xfrm>
        </p:spPr>
        <p:txBody>
          <a:bodyPr/>
          <a:lstStyle/>
          <a:p>
            <a:r>
              <a:rPr lang="en-US" dirty="0"/>
              <a:t>A3 Storyline Planner</a:t>
            </a:r>
          </a:p>
        </p:txBody>
      </p:sp>
      <p:sp>
        <p:nvSpPr>
          <p:cNvPr id="3" name="Subtitle 2">
            <a:extLst>
              <a:ext uri="{FF2B5EF4-FFF2-40B4-BE49-F238E27FC236}">
                <a16:creationId xmlns:a16="http://schemas.microsoft.com/office/drawing/2014/main" id="{B8294902-295C-3441-B2FA-47BB1D976096}"/>
              </a:ext>
            </a:extLst>
          </p:cNvPr>
          <p:cNvSpPr>
            <a:spLocks noGrp="1"/>
          </p:cNvSpPr>
          <p:nvPr>
            <p:ph type="subTitle" idx="1"/>
          </p:nvPr>
        </p:nvSpPr>
        <p:spPr>
          <a:xfrm>
            <a:off x="1238250" y="4013005"/>
            <a:ext cx="7429500" cy="1655762"/>
          </a:xfrm>
        </p:spPr>
        <p:txBody>
          <a:bodyPr/>
          <a:lstStyle/>
          <a:p>
            <a:r>
              <a:rPr lang="en-US" dirty="0"/>
              <a:t>Your essential tool for clarifying your thinking and building out your storyline.</a:t>
            </a:r>
          </a:p>
        </p:txBody>
      </p:sp>
      <p:pic>
        <p:nvPicPr>
          <p:cNvPr id="5" name="Picture 4" descr="A close up of a logo&#10;&#10;Description automatically generated">
            <a:extLst>
              <a:ext uri="{FF2B5EF4-FFF2-40B4-BE49-F238E27FC236}">
                <a16:creationId xmlns:a16="http://schemas.microsoft.com/office/drawing/2014/main" id="{EE225596-5CE9-D040-BD42-A1DE9924620F}"/>
              </a:ext>
            </a:extLst>
          </p:cNvPr>
          <p:cNvPicPr>
            <a:picLocks noChangeAspect="1"/>
          </p:cNvPicPr>
          <p:nvPr/>
        </p:nvPicPr>
        <p:blipFill>
          <a:blip r:embed="rId2"/>
          <a:stretch>
            <a:fillRect/>
          </a:stretch>
        </p:blipFill>
        <p:spPr>
          <a:xfrm>
            <a:off x="2213224" y="957209"/>
            <a:ext cx="6096000" cy="1676400"/>
          </a:xfrm>
          <a:prstGeom prst="rect">
            <a:avLst/>
          </a:prstGeom>
        </p:spPr>
      </p:pic>
    </p:spTree>
    <p:extLst>
      <p:ext uri="{BB962C8B-B14F-4D97-AF65-F5344CB8AC3E}">
        <p14:creationId xmlns:p14="http://schemas.microsoft.com/office/powerpoint/2010/main" val="53125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1151F-4F3C-FE4A-A0E9-4939D040875A}"/>
              </a:ext>
            </a:extLst>
          </p:cNvPr>
          <p:cNvSpPr>
            <a:spLocks noGrp="1"/>
          </p:cNvSpPr>
          <p:nvPr>
            <p:ph type="title"/>
          </p:nvPr>
        </p:nvSpPr>
        <p:spPr/>
        <p:txBody>
          <a:bodyPr/>
          <a:lstStyle/>
          <a:p>
            <a:r>
              <a:rPr lang="en-US" dirty="0"/>
              <a:t>Housing survey summary</a:t>
            </a:r>
          </a:p>
        </p:txBody>
      </p:sp>
      <p:sp>
        <p:nvSpPr>
          <p:cNvPr id="3" name="Content Placeholder 2">
            <a:extLst>
              <a:ext uri="{FF2B5EF4-FFF2-40B4-BE49-F238E27FC236}">
                <a16:creationId xmlns:a16="http://schemas.microsoft.com/office/drawing/2014/main" id="{7801A10F-ED3B-4848-97C2-C78C61A836E9}"/>
              </a:ext>
            </a:extLst>
          </p:cNvPr>
          <p:cNvSpPr>
            <a:spLocks noGrp="1"/>
          </p:cNvSpPr>
          <p:nvPr>
            <p:ph idx="1"/>
          </p:nvPr>
        </p:nvSpPr>
        <p:spPr>
          <a:xfrm>
            <a:off x="681038" y="914400"/>
            <a:ext cx="8543925" cy="5262563"/>
          </a:xfrm>
        </p:spPr>
        <p:txBody>
          <a:bodyPr>
            <a:normAutofit lnSpcReduction="10000"/>
          </a:bodyPr>
          <a:lstStyle/>
          <a:p>
            <a:r>
              <a:rPr lang="en-US" sz="1200" dirty="0"/>
              <a:t>Town and county have declared housing emergencies</a:t>
            </a:r>
          </a:p>
          <a:p>
            <a:r>
              <a:rPr lang="en-US" sz="1200" dirty="0"/>
              <a:t>Agencies in charge don’t have a great reputation</a:t>
            </a:r>
          </a:p>
          <a:p>
            <a:r>
              <a:rPr lang="en-US" sz="1200" dirty="0"/>
              <a:t>Opposed to new housing growth</a:t>
            </a:r>
          </a:p>
          <a:p>
            <a:r>
              <a:rPr lang="en-US" sz="1200" dirty="0"/>
              <a:t>Those who do come are wealthier, bigger houses, making affordable housing difficult</a:t>
            </a:r>
          </a:p>
          <a:p>
            <a:r>
              <a:rPr lang="en-US" sz="1200" dirty="0"/>
              <a:t>Agencies not enabling builders to build new houses so not economic to build smaller homes</a:t>
            </a:r>
          </a:p>
          <a:p>
            <a:r>
              <a:rPr lang="en-US" sz="1200" dirty="0"/>
              <a:t>Prices skyrocketed over last 10 years</a:t>
            </a:r>
          </a:p>
          <a:p>
            <a:r>
              <a:rPr lang="en-US" sz="1200" dirty="0"/>
              <a:t>Grown up, can’t stay, businesses can’t move there because people can’t find housing</a:t>
            </a:r>
          </a:p>
          <a:p>
            <a:r>
              <a:rPr lang="en-US" sz="1200" dirty="0"/>
              <a:t>Audience - officials</a:t>
            </a:r>
          </a:p>
          <a:p>
            <a:r>
              <a:rPr lang="en-US" sz="1200" dirty="0"/>
              <a:t>Permits hard to get – take 4-5 months, keep changing the bar, cumbersome long permitting process – streamline – </a:t>
            </a:r>
          </a:p>
          <a:p>
            <a:r>
              <a:rPr lang="en-US" sz="1200" dirty="0"/>
              <a:t>Equal opportunity / difficulty for all types of homes / all builders, especially multi family developments</a:t>
            </a:r>
          </a:p>
          <a:p>
            <a:r>
              <a:rPr lang="en-US" sz="1200" dirty="0"/>
              <a:t>Anti growth – maintaining house values</a:t>
            </a:r>
          </a:p>
          <a:p>
            <a:r>
              <a:rPr lang="en-US" sz="1200" dirty="0"/>
              <a:t>Oldest county in the state, not many young families, more people over 50, reasonable number of school children – 40-50 year </a:t>
            </a:r>
            <a:r>
              <a:rPr lang="en-US" sz="1200" dirty="0" err="1"/>
              <a:t>olds</a:t>
            </a:r>
            <a:r>
              <a:rPr lang="en-US" sz="1200" dirty="0"/>
              <a:t> primary and early high school age</a:t>
            </a:r>
          </a:p>
          <a:p>
            <a:r>
              <a:rPr lang="en-US" sz="1200" dirty="0"/>
              <a:t>25-40 year </a:t>
            </a:r>
            <a:r>
              <a:rPr lang="en-US" sz="1200" dirty="0" err="1"/>
              <a:t>olds</a:t>
            </a:r>
            <a:r>
              <a:rPr lang="en-US" sz="1200" dirty="0"/>
              <a:t> are missing</a:t>
            </a:r>
          </a:p>
          <a:p>
            <a:r>
              <a:rPr lang="en-US" sz="1200" dirty="0"/>
              <a:t>High percentage of home owners, most rentals are homes, </a:t>
            </a:r>
          </a:p>
          <a:p>
            <a:r>
              <a:rPr lang="en-US" sz="1200" dirty="0"/>
              <a:t>3-4 years ago – housing initiative failed</a:t>
            </a:r>
          </a:p>
          <a:p>
            <a:r>
              <a:rPr lang="en-US" sz="1200" dirty="0"/>
              <a:t>County and City managers – focused on money they can get – grants </a:t>
            </a:r>
            <a:r>
              <a:rPr lang="en-US" sz="1200" dirty="0" err="1"/>
              <a:t>etc</a:t>
            </a:r>
            <a:endParaRPr lang="en-US" sz="1200" dirty="0"/>
          </a:p>
          <a:p>
            <a:r>
              <a:rPr lang="en-US" sz="1200" dirty="0"/>
              <a:t>Elected officials thinking constituents don’t want this? Doing stuff that has failed. Mayor was recently voted out because of complaints re housing, hot topic in the area</a:t>
            </a:r>
          </a:p>
          <a:p>
            <a:r>
              <a:rPr lang="en-US" sz="1200" dirty="0"/>
              <a:t>Group – real estate agents, activists, homeless activists, builders, housing professionals, locals</a:t>
            </a:r>
          </a:p>
          <a:p>
            <a:r>
              <a:rPr lang="en-US" sz="1200" dirty="0"/>
              <a:t>Surveyed – 100 responses, county population – 30,000 – targeted at builders </a:t>
            </a:r>
            <a:r>
              <a:rPr lang="en-US" sz="1200" dirty="0" err="1"/>
              <a:t>etc</a:t>
            </a:r>
            <a:endParaRPr lang="en-US" sz="1200" dirty="0"/>
          </a:p>
          <a:p>
            <a:r>
              <a:rPr lang="en-US" sz="1200" dirty="0"/>
              <a:t>Identified 3-4 themes - </a:t>
            </a:r>
          </a:p>
          <a:p>
            <a:endParaRPr lang="en-US" sz="1200" dirty="0"/>
          </a:p>
          <a:p>
            <a:endParaRPr lang="en-US" sz="1200" dirty="0"/>
          </a:p>
        </p:txBody>
      </p:sp>
    </p:spTree>
    <p:extLst>
      <p:ext uri="{BB962C8B-B14F-4D97-AF65-F5344CB8AC3E}">
        <p14:creationId xmlns:p14="http://schemas.microsoft.com/office/powerpoint/2010/main" val="105846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4DED7-23B9-E24F-ADD5-38BFAEA47035}"/>
              </a:ext>
            </a:extLst>
          </p:cNvPr>
          <p:cNvSpPr>
            <a:spLocks noGrp="1"/>
          </p:cNvSpPr>
          <p:nvPr>
            <p:ph type="title"/>
          </p:nvPr>
        </p:nvSpPr>
        <p:spPr/>
        <p:txBody>
          <a:bodyPr/>
          <a:lstStyle/>
          <a:p>
            <a:r>
              <a:rPr lang="en-US" dirty="0"/>
              <a:t>outcome</a:t>
            </a:r>
          </a:p>
        </p:txBody>
      </p:sp>
      <p:sp>
        <p:nvSpPr>
          <p:cNvPr id="3" name="Content Placeholder 2">
            <a:extLst>
              <a:ext uri="{FF2B5EF4-FFF2-40B4-BE49-F238E27FC236}">
                <a16:creationId xmlns:a16="http://schemas.microsoft.com/office/drawing/2014/main" id="{2EE49E59-65AF-EF45-B2D3-BBD18FDB8C94}"/>
              </a:ext>
            </a:extLst>
          </p:cNvPr>
          <p:cNvSpPr>
            <a:spLocks noGrp="1"/>
          </p:cNvSpPr>
          <p:nvPr>
            <p:ph idx="1"/>
          </p:nvPr>
        </p:nvSpPr>
        <p:spPr/>
        <p:txBody>
          <a:bodyPr/>
          <a:lstStyle/>
          <a:p>
            <a:r>
              <a:rPr lang="en-US" dirty="0"/>
              <a:t>Want smaller, less expensive apartments or houses that meet code to be routinely approved for development in less than 2 months</a:t>
            </a:r>
          </a:p>
          <a:p>
            <a:r>
              <a:rPr lang="en-US" dirty="0"/>
              <a:t>120 additional homes valued at $200,000 - $300,000 in the next 3 years</a:t>
            </a:r>
          </a:p>
          <a:p>
            <a:r>
              <a:rPr lang="en-US" dirty="0"/>
              <a:t>20% of new homes</a:t>
            </a:r>
          </a:p>
        </p:txBody>
      </p:sp>
    </p:spTree>
    <p:extLst>
      <p:ext uri="{BB962C8B-B14F-4D97-AF65-F5344CB8AC3E}">
        <p14:creationId xmlns:p14="http://schemas.microsoft.com/office/powerpoint/2010/main" val="7537918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80B118-0508-C341-9069-233782FB9E85}"/>
              </a:ext>
            </a:extLst>
          </p:cNvPr>
          <p:cNvSpPr>
            <a:spLocks noGrp="1"/>
          </p:cNvSpPr>
          <p:nvPr>
            <p:ph idx="1"/>
          </p:nvPr>
        </p:nvSpPr>
        <p:spPr>
          <a:xfrm>
            <a:off x="632208" y="1099335"/>
            <a:ext cx="3970614" cy="1339065"/>
          </a:xfrm>
        </p:spPr>
        <p:txBody>
          <a:bodyPr>
            <a:normAutofit/>
          </a:bodyPr>
          <a:lstStyle/>
          <a:p>
            <a:pPr marL="0" indent="0">
              <a:buNone/>
            </a:pPr>
            <a:r>
              <a:rPr lang="en-US" sz="1138" b="1" dirty="0"/>
              <a:t>#1 Clarify your purpose</a:t>
            </a:r>
          </a:p>
          <a:p>
            <a:pPr marL="0" indent="0">
              <a:buNone/>
            </a:pPr>
            <a:endParaRPr lang="en-US" sz="975" dirty="0"/>
          </a:p>
          <a:p>
            <a:pPr marL="0" indent="0">
              <a:buNone/>
            </a:pPr>
            <a:r>
              <a:rPr lang="en-US" sz="975" dirty="0"/>
              <a:t>As a result of this </a:t>
            </a:r>
            <a:r>
              <a:rPr lang="en-US" sz="975" dirty="0">
                <a:solidFill>
                  <a:schemeClr val="tx1">
                    <a:lumMod val="60000"/>
                    <a:lumOff val="40000"/>
                  </a:schemeClr>
                </a:solidFill>
              </a:rPr>
              <a:t>……………………………….,</a:t>
            </a:r>
            <a:r>
              <a:rPr lang="en-US" sz="975" dirty="0"/>
              <a:t> I want the City Manager and County Manager to change policy that the Planning Departments should be more amenable in allowing private enterprise and non profits to be able to build more affordable houses and rental units in the area</a:t>
            </a:r>
            <a:endParaRPr lang="en-US" sz="975" dirty="0">
              <a:solidFill>
                <a:schemeClr val="tx1">
                  <a:lumMod val="60000"/>
                  <a:lumOff val="40000"/>
                </a:schemeClr>
              </a:solidFill>
            </a:endParaRPr>
          </a:p>
        </p:txBody>
      </p:sp>
      <p:sp>
        <p:nvSpPr>
          <p:cNvPr id="3" name="Title 2">
            <a:extLst>
              <a:ext uri="{FF2B5EF4-FFF2-40B4-BE49-F238E27FC236}">
                <a16:creationId xmlns:a16="http://schemas.microsoft.com/office/drawing/2014/main" id="{C1BCBFA6-5888-B24A-B7FE-7A73A9E7B255}"/>
              </a:ext>
            </a:extLst>
          </p:cNvPr>
          <p:cNvSpPr>
            <a:spLocks noGrp="1"/>
          </p:cNvSpPr>
          <p:nvPr>
            <p:ph type="title"/>
          </p:nvPr>
        </p:nvSpPr>
        <p:spPr>
          <a:xfrm>
            <a:off x="562853" y="240294"/>
            <a:ext cx="8665565" cy="747228"/>
          </a:xfrm>
        </p:spPr>
        <p:txBody>
          <a:bodyPr>
            <a:noAutofit/>
          </a:bodyPr>
          <a:lstStyle/>
          <a:p>
            <a:r>
              <a:rPr lang="en-US" sz="2925" spc="-122" dirty="0"/>
              <a:t>Design your strategy first</a:t>
            </a:r>
          </a:p>
        </p:txBody>
      </p:sp>
      <p:sp>
        <p:nvSpPr>
          <p:cNvPr id="6" name="Content Placeholder 1">
            <a:extLst>
              <a:ext uri="{FF2B5EF4-FFF2-40B4-BE49-F238E27FC236}">
                <a16:creationId xmlns:a16="http://schemas.microsoft.com/office/drawing/2014/main" id="{D6FA1AA3-21A3-DB40-BE9B-124143AAA984}"/>
              </a:ext>
            </a:extLst>
          </p:cNvPr>
          <p:cNvSpPr txBox="1">
            <a:spLocks/>
          </p:cNvSpPr>
          <p:nvPr/>
        </p:nvSpPr>
        <p:spPr>
          <a:xfrm>
            <a:off x="632209" y="3011098"/>
            <a:ext cx="3832216" cy="3132398"/>
          </a:xfrm>
          <a:prstGeom prst="rect">
            <a:avLst/>
          </a:prstGeom>
        </p:spPr>
        <p:txBody>
          <a:bodyPr vert="horz" lIns="74295" tIns="37148" rIns="74295" bIns="37148" rtlCol="0">
            <a:noAutofit/>
          </a:bodyPr>
          <a:lstStyle>
            <a:lvl1pPr marL="371464" indent="-371464"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1pPr>
            <a:lvl2pPr marL="804838" indent="-309553"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2pPr>
            <a:lvl3pPr marL="1238212"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3pPr>
            <a:lvl4pPr marL="1733497"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4pPr>
            <a:lvl5pPr marL="2228781"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a:lstStyle>
          <a:p>
            <a:pPr marL="0" indent="0">
              <a:buNone/>
            </a:pPr>
            <a:r>
              <a:rPr lang="en-US" sz="1138" b="1" dirty="0">
                <a:solidFill>
                  <a:schemeClr val="tx2"/>
                </a:solidFill>
                <a:latin typeface="Avenir Book" panose="02000503020000020003" pitchFamily="2" charset="0"/>
              </a:rPr>
              <a:t>#2 Understand your audience</a:t>
            </a:r>
          </a:p>
          <a:p>
            <a:pPr marL="0" indent="0">
              <a:buNone/>
            </a:pPr>
            <a:endParaRPr lang="en-US" sz="975" dirty="0">
              <a:solidFill>
                <a:schemeClr val="tx2"/>
              </a:solidFill>
              <a:latin typeface="Avenir Book" panose="02000503020000020003" pitchFamily="2" charset="0"/>
            </a:endParaRPr>
          </a:p>
          <a:p>
            <a:pPr marL="0" indent="0">
              <a:buNone/>
            </a:pPr>
            <a:r>
              <a:rPr lang="en-US" sz="975" dirty="0">
                <a:solidFill>
                  <a:schemeClr val="tx2"/>
                </a:solidFill>
                <a:latin typeface="Avenir Book" panose="02000503020000020003" pitchFamily="2" charset="0"/>
              </a:rPr>
              <a:t>Brainstorm the key players</a:t>
            </a:r>
          </a:p>
          <a:p>
            <a:pPr marL="0" indent="0">
              <a:buNone/>
            </a:pPr>
            <a:r>
              <a:rPr lang="en-US" sz="975" dirty="0">
                <a:solidFill>
                  <a:schemeClr val="tx2"/>
                </a:solidFill>
                <a:latin typeface="Avenir Book" panose="02000503020000020003" pitchFamily="2" charset="0"/>
              </a:rPr>
              <a:t>Elected officials</a:t>
            </a:r>
          </a:p>
          <a:p>
            <a:pPr marL="0" indent="0">
              <a:buNone/>
            </a:pPr>
            <a:r>
              <a:rPr lang="en-US" sz="975" dirty="0">
                <a:solidFill>
                  <a:schemeClr val="tx2"/>
                </a:solidFill>
                <a:latin typeface="Avenir Book" panose="02000503020000020003" pitchFamily="2" charset="0"/>
              </a:rPr>
              <a:t>City Manager – new – previous had been for a long time, powerful, wasn’t interested in improving the planning department</a:t>
            </a:r>
          </a:p>
          <a:p>
            <a:pPr marL="0" indent="0">
              <a:buNone/>
            </a:pPr>
            <a:r>
              <a:rPr lang="en-US" sz="975" dirty="0">
                <a:solidFill>
                  <a:schemeClr val="tx2"/>
                </a:solidFill>
                <a:latin typeface="Avenir Book" panose="02000503020000020003" pitchFamily="2" charset="0"/>
              </a:rPr>
              <a:t>Head of planning department</a:t>
            </a:r>
          </a:p>
          <a:p>
            <a:pPr marL="0" indent="0">
              <a:buNone/>
            </a:pPr>
            <a:r>
              <a:rPr lang="en-US" sz="975" dirty="0">
                <a:solidFill>
                  <a:schemeClr val="tx2"/>
                </a:solidFill>
                <a:latin typeface="Avenir Book" panose="02000503020000020003" pitchFamily="2" charset="0"/>
              </a:rPr>
              <a:t>Community Activists</a:t>
            </a:r>
          </a:p>
          <a:p>
            <a:pPr marL="0" indent="0">
              <a:buNone/>
            </a:pPr>
            <a:r>
              <a:rPr lang="en-US" sz="975" dirty="0">
                <a:solidFill>
                  <a:schemeClr val="tx2"/>
                </a:solidFill>
                <a:latin typeface="Avenir Book" panose="02000503020000020003" pitchFamily="2" charset="0"/>
              </a:rPr>
              <a:t>Mayor</a:t>
            </a:r>
          </a:p>
          <a:p>
            <a:pPr marL="0" indent="0">
              <a:buNone/>
            </a:pPr>
            <a:endParaRPr lang="en-US" sz="975" dirty="0">
              <a:solidFill>
                <a:schemeClr val="tx2"/>
              </a:solidFill>
              <a:latin typeface="Avenir Book" panose="02000503020000020003" pitchFamily="2" charset="0"/>
            </a:endParaRPr>
          </a:p>
          <a:p>
            <a:pPr marL="0" indent="0">
              <a:buNone/>
            </a:pPr>
            <a:r>
              <a:rPr lang="en-US" sz="975" dirty="0">
                <a:solidFill>
                  <a:schemeClr val="tx2"/>
                </a:solidFill>
                <a:latin typeface="Avenir Book" panose="02000503020000020003" pitchFamily="2" charset="0"/>
              </a:rPr>
              <a:t>Find out …</a:t>
            </a:r>
          </a:p>
          <a:p>
            <a:pPr marL="177800" indent="-177800"/>
            <a:r>
              <a:rPr lang="en-US" sz="975" dirty="0">
                <a:solidFill>
                  <a:schemeClr val="tx2"/>
                </a:solidFill>
                <a:latin typeface="Avenir Book" panose="02000503020000020003" pitchFamily="2" charset="0"/>
              </a:rPr>
              <a:t>Find out where they stand on building?</a:t>
            </a:r>
          </a:p>
          <a:p>
            <a:pPr marL="177800" indent="-177800"/>
            <a:r>
              <a:rPr lang="en-US" sz="975" dirty="0">
                <a:solidFill>
                  <a:schemeClr val="tx2"/>
                </a:solidFill>
                <a:latin typeface="Avenir Book" panose="02000503020000020003" pitchFamily="2" charset="0"/>
              </a:rPr>
              <a:t>Who is blocking positive changes?</a:t>
            </a:r>
          </a:p>
          <a:p>
            <a:pPr marL="177800" indent="-177800"/>
            <a:r>
              <a:rPr lang="en-US" sz="975" dirty="0">
                <a:solidFill>
                  <a:schemeClr val="tx2"/>
                </a:solidFill>
                <a:latin typeface="Avenir Book" panose="02000503020000020003" pitchFamily="2" charset="0"/>
              </a:rPr>
              <a:t>City manager position?</a:t>
            </a:r>
          </a:p>
          <a:p>
            <a:pPr marL="177800" indent="-177800"/>
            <a:r>
              <a:rPr lang="en-US" sz="975" dirty="0">
                <a:solidFill>
                  <a:schemeClr val="tx2"/>
                </a:solidFill>
                <a:latin typeface="Avenir Book" panose="02000503020000020003" pitchFamily="2" charset="0"/>
              </a:rPr>
              <a:t>What is the fear? Stuck in a mindset that worked well in the 1990s but is notworking now</a:t>
            </a:r>
          </a:p>
          <a:p>
            <a:pPr marL="0" indent="0">
              <a:buNone/>
            </a:pPr>
            <a:endParaRPr lang="en-US" sz="975" dirty="0">
              <a:solidFill>
                <a:schemeClr val="tx2"/>
              </a:solidFill>
              <a:latin typeface="Avenir Book" panose="02000503020000020003" pitchFamily="2" charset="0"/>
            </a:endParaRPr>
          </a:p>
          <a:p>
            <a:pPr marL="0" indent="0">
              <a:buNone/>
            </a:pPr>
            <a:endParaRPr lang="en-US" sz="975" dirty="0">
              <a:solidFill>
                <a:schemeClr val="tx2"/>
              </a:solidFill>
              <a:latin typeface="Avenir Book" panose="02000503020000020003" pitchFamily="2" charset="0"/>
            </a:endParaRPr>
          </a:p>
          <a:p>
            <a:pPr marL="0" indent="0">
              <a:buNone/>
            </a:pPr>
            <a:endParaRPr lang="en-US" sz="975" dirty="0">
              <a:solidFill>
                <a:schemeClr val="tx2"/>
              </a:solidFill>
              <a:latin typeface="Avenir Book" panose="02000503020000020003" pitchFamily="2" charset="0"/>
            </a:endParaRPr>
          </a:p>
        </p:txBody>
      </p:sp>
      <p:grpSp>
        <p:nvGrpSpPr>
          <p:cNvPr id="15" name="Group 14">
            <a:extLst>
              <a:ext uri="{FF2B5EF4-FFF2-40B4-BE49-F238E27FC236}">
                <a16:creationId xmlns:a16="http://schemas.microsoft.com/office/drawing/2014/main" id="{1FBD58BF-615B-094B-9DDB-C27C4FC66829}"/>
              </a:ext>
            </a:extLst>
          </p:cNvPr>
          <p:cNvGrpSpPr/>
          <p:nvPr/>
        </p:nvGrpSpPr>
        <p:grpSpPr>
          <a:xfrm>
            <a:off x="4557213" y="1528176"/>
            <a:ext cx="5038850" cy="4985639"/>
            <a:chOff x="4834164" y="1959115"/>
            <a:chExt cx="4394254" cy="4071441"/>
          </a:xfrm>
        </p:grpSpPr>
        <p:sp>
          <p:nvSpPr>
            <p:cNvPr id="7" name="Rectangle 6">
              <a:extLst>
                <a:ext uri="{FF2B5EF4-FFF2-40B4-BE49-F238E27FC236}">
                  <a16:creationId xmlns:a16="http://schemas.microsoft.com/office/drawing/2014/main" id="{17A78910-1CCE-6B44-BCA0-B34274CBE157}"/>
                </a:ext>
              </a:extLst>
            </p:cNvPr>
            <p:cNvSpPr/>
            <p:nvPr/>
          </p:nvSpPr>
          <p:spPr>
            <a:xfrm>
              <a:off x="5169299" y="1959537"/>
              <a:ext cx="1990311" cy="1814739"/>
            </a:xfrm>
            <a:prstGeom prst="rect">
              <a:avLst/>
            </a:prstGeom>
            <a:solidFill>
              <a:schemeClr val="bg2">
                <a:alpha val="43000"/>
              </a:schemeClr>
            </a:solid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813" b="1" i="1" dirty="0">
                  <a:solidFill>
                    <a:schemeClr val="tx2"/>
                  </a:solidFill>
                  <a:latin typeface="Avenir Book" panose="02000503020000020003" pitchFamily="2" charset="0"/>
                </a:rPr>
                <a:t>Powerful influencers</a:t>
              </a:r>
            </a:p>
            <a:p>
              <a:pPr algn="ctr"/>
              <a:endParaRPr lang="en-US" sz="813" i="1" dirty="0">
                <a:solidFill>
                  <a:schemeClr val="tx2"/>
                </a:solidFill>
                <a:latin typeface="Avenir Book" panose="02000503020000020003" pitchFamily="2" charset="0"/>
              </a:endParaRPr>
            </a:p>
            <a:p>
              <a:pPr algn="ctr"/>
              <a:r>
                <a:rPr lang="en-US" sz="813" i="1" dirty="0">
                  <a:solidFill>
                    <a:schemeClr val="tx2"/>
                  </a:solidFill>
                  <a:latin typeface="Avenir Book" panose="02000503020000020003" pitchFamily="2" charset="0"/>
                </a:rPr>
                <a:t>Head of Planning – Objector</a:t>
              </a:r>
            </a:p>
            <a:p>
              <a:pPr algn="ctr"/>
              <a:r>
                <a:rPr lang="en-US" sz="813" i="1" dirty="0">
                  <a:solidFill>
                    <a:schemeClr val="tx2"/>
                  </a:solidFill>
                  <a:latin typeface="Avenir Book" panose="02000503020000020003" pitchFamily="2" charset="0"/>
                </a:rPr>
                <a:t>City Manager</a:t>
              </a:r>
            </a:p>
          </p:txBody>
        </p:sp>
        <p:sp>
          <p:nvSpPr>
            <p:cNvPr id="8" name="Rectangle 7">
              <a:extLst>
                <a:ext uri="{FF2B5EF4-FFF2-40B4-BE49-F238E27FC236}">
                  <a16:creationId xmlns:a16="http://schemas.microsoft.com/office/drawing/2014/main" id="{598CB9CB-12FD-4943-8521-EE5B6AAA63AF}"/>
                </a:ext>
              </a:extLst>
            </p:cNvPr>
            <p:cNvSpPr/>
            <p:nvPr/>
          </p:nvSpPr>
          <p:spPr>
            <a:xfrm>
              <a:off x="7238107" y="1959537"/>
              <a:ext cx="1990311" cy="1814739"/>
            </a:xfrm>
            <a:prstGeom prst="rect">
              <a:avLst/>
            </a:prstGeom>
            <a:solidFill>
              <a:schemeClr val="bg2">
                <a:alpha val="43000"/>
              </a:schemeClr>
            </a:solid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813" b="1" i="1" dirty="0">
                  <a:solidFill>
                    <a:schemeClr val="tx2"/>
                  </a:solidFill>
                  <a:latin typeface="Avenir Book" panose="02000503020000020003" pitchFamily="2" charset="0"/>
                </a:rPr>
                <a:t>Decision makers</a:t>
              </a:r>
            </a:p>
            <a:p>
              <a:pPr algn="ctr"/>
              <a:endParaRPr lang="en-US" sz="813" i="1" dirty="0">
                <a:solidFill>
                  <a:schemeClr val="tx2"/>
                </a:solidFill>
                <a:latin typeface="Avenir Book" panose="02000503020000020003" pitchFamily="2" charset="0"/>
              </a:endParaRPr>
            </a:p>
            <a:p>
              <a:pPr algn="ctr"/>
              <a:r>
                <a:rPr lang="en-US" sz="813" i="1" dirty="0">
                  <a:solidFill>
                    <a:schemeClr val="tx2"/>
                  </a:solidFill>
                  <a:latin typeface="Avenir Book" panose="02000503020000020003" pitchFamily="2" charset="0"/>
                </a:rPr>
                <a:t>Elected officials</a:t>
              </a:r>
            </a:p>
            <a:p>
              <a:pPr algn="ctr"/>
              <a:r>
                <a:rPr lang="en-US" sz="813" i="1" dirty="0">
                  <a:solidFill>
                    <a:schemeClr val="tx2"/>
                  </a:solidFill>
                  <a:latin typeface="Avenir Book" panose="02000503020000020003" pitchFamily="2" charset="0"/>
                </a:rPr>
                <a:t>Mayor Michelle – elected 2012 - activist</a:t>
              </a:r>
            </a:p>
            <a:p>
              <a:pPr algn="ctr"/>
              <a:r>
                <a:rPr lang="en-US" sz="813" i="1" dirty="0">
                  <a:solidFill>
                    <a:schemeClr val="tx2"/>
                  </a:solidFill>
                  <a:latin typeface="Avenir Book" panose="02000503020000020003" pitchFamily="2" charset="0"/>
                </a:rPr>
                <a:t>David – most govt experience -</a:t>
              </a:r>
            </a:p>
            <a:p>
              <a:pPr algn="ctr"/>
              <a:r>
                <a:rPr lang="en-US" sz="813" i="1" dirty="0">
                  <a:solidFill>
                    <a:schemeClr val="tx2"/>
                  </a:solidFill>
                  <a:latin typeface="Avenir Book" panose="02000503020000020003" pitchFamily="2" charset="0"/>
                </a:rPr>
                <a:t>Amy – activist</a:t>
              </a:r>
            </a:p>
            <a:p>
              <a:pPr algn="ctr"/>
              <a:r>
                <a:rPr lang="en-US" sz="813" i="1" dirty="0">
                  <a:solidFill>
                    <a:schemeClr val="tx2"/>
                  </a:solidFill>
                  <a:latin typeface="Avenir Book" panose="02000503020000020003" pitchFamily="2" charset="0"/>
                </a:rPr>
                <a:t>Arielle – </a:t>
              </a:r>
            </a:p>
            <a:p>
              <a:pPr algn="ctr"/>
              <a:r>
                <a:rPr lang="en-US" sz="813" i="1" dirty="0">
                  <a:solidFill>
                    <a:schemeClr val="tx2"/>
                  </a:solidFill>
                  <a:latin typeface="Avenir Book" panose="02000503020000020003" pitchFamily="2" charset="0"/>
                </a:rPr>
                <a:t>Pamela – </a:t>
              </a:r>
            </a:p>
            <a:p>
              <a:pPr algn="ctr"/>
              <a:r>
                <a:rPr lang="en-US" sz="813" i="1" dirty="0">
                  <a:solidFill>
                    <a:schemeClr val="tx2"/>
                  </a:solidFill>
                  <a:latin typeface="Avenir Book" panose="02000503020000020003" pitchFamily="2" charset="0"/>
                </a:rPr>
                <a:t>Monica –</a:t>
              </a:r>
            </a:p>
            <a:p>
              <a:pPr algn="ctr"/>
              <a:r>
                <a:rPr lang="en-US" sz="813" i="1" dirty="0">
                  <a:solidFill>
                    <a:schemeClr val="tx2"/>
                  </a:solidFill>
                  <a:latin typeface="Avenir Book" panose="02000503020000020003" pitchFamily="2" charset="0"/>
                </a:rPr>
                <a:t>Owen – activist -</a:t>
              </a:r>
            </a:p>
            <a:p>
              <a:pPr algn="ctr"/>
              <a:r>
                <a:rPr lang="en-US" sz="813" i="1" dirty="0">
                  <a:solidFill>
                    <a:schemeClr val="tx2"/>
                  </a:solidFill>
                  <a:latin typeface="Avenir Book" panose="02000503020000020003" pitchFamily="2" charset="0"/>
                </a:rPr>
                <a:t> </a:t>
              </a:r>
            </a:p>
            <a:p>
              <a:pPr algn="ctr"/>
              <a:endParaRPr lang="en-US" sz="813" i="1" dirty="0">
                <a:solidFill>
                  <a:schemeClr val="tx2"/>
                </a:solidFill>
                <a:latin typeface="Avenir Book" panose="02000503020000020003" pitchFamily="2" charset="0"/>
              </a:endParaRPr>
            </a:p>
          </p:txBody>
        </p:sp>
        <p:sp>
          <p:nvSpPr>
            <p:cNvPr id="9" name="Rectangle 8">
              <a:extLst>
                <a:ext uri="{FF2B5EF4-FFF2-40B4-BE49-F238E27FC236}">
                  <a16:creationId xmlns:a16="http://schemas.microsoft.com/office/drawing/2014/main" id="{86095A76-C78F-7343-8771-DA486CE640A7}"/>
                </a:ext>
              </a:extLst>
            </p:cNvPr>
            <p:cNvSpPr/>
            <p:nvPr/>
          </p:nvSpPr>
          <p:spPr>
            <a:xfrm>
              <a:off x="5169299" y="3846237"/>
              <a:ext cx="1990311" cy="1814739"/>
            </a:xfrm>
            <a:prstGeom prst="rect">
              <a:avLst/>
            </a:prstGeom>
            <a:solidFill>
              <a:schemeClr val="bg2">
                <a:alpha val="43000"/>
              </a:schemeClr>
            </a:solid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813" b="1" i="1" dirty="0">
                  <a:solidFill>
                    <a:schemeClr val="tx2"/>
                  </a:solidFill>
                  <a:latin typeface="Avenir Book" panose="02000503020000020003" pitchFamily="2" charset="0"/>
                </a:rPr>
                <a:t>Others</a:t>
              </a:r>
            </a:p>
          </p:txBody>
        </p:sp>
        <p:sp>
          <p:nvSpPr>
            <p:cNvPr id="10" name="Rectangle 9">
              <a:extLst>
                <a:ext uri="{FF2B5EF4-FFF2-40B4-BE49-F238E27FC236}">
                  <a16:creationId xmlns:a16="http://schemas.microsoft.com/office/drawing/2014/main" id="{B253912F-F336-E140-80DA-042B24DAAFB6}"/>
                </a:ext>
              </a:extLst>
            </p:cNvPr>
            <p:cNvSpPr/>
            <p:nvPr/>
          </p:nvSpPr>
          <p:spPr>
            <a:xfrm>
              <a:off x="7238107" y="3846236"/>
              <a:ext cx="1990311" cy="1814739"/>
            </a:xfrm>
            <a:prstGeom prst="rect">
              <a:avLst/>
            </a:prstGeom>
            <a:solidFill>
              <a:schemeClr val="bg2">
                <a:alpha val="43000"/>
              </a:schemeClr>
            </a:solidFill>
            <a:ln w="19050">
              <a:solidFill>
                <a:schemeClr val="bg2"/>
              </a:solidFill>
            </a:ln>
            <a:effectLst/>
          </p:spPr>
          <p:style>
            <a:lnRef idx="1">
              <a:schemeClr val="accent1"/>
            </a:lnRef>
            <a:fillRef idx="3">
              <a:schemeClr val="accent1"/>
            </a:fillRef>
            <a:effectRef idx="2">
              <a:schemeClr val="accent1"/>
            </a:effectRef>
            <a:fontRef idx="minor">
              <a:schemeClr val="lt1"/>
            </a:fontRef>
          </p:style>
          <p:txBody>
            <a:bodyPr rtlCol="0" anchor="t"/>
            <a:lstStyle/>
            <a:p>
              <a:pPr algn="ctr"/>
              <a:r>
                <a:rPr lang="en-US" sz="813" b="1" i="1" dirty="0">
                  <a:solidFill>
                    <a:schemeClr val="tx2"/>
                  </a:solidFill>
                  <a:latin typeface="Avenir Book" panose="02000503020000020003" pitchFamily="2" charset="0"/>
                </a:rPr>
                <a:t>Less powerful influencers</a:t>
              </a:r>
            </a:p>
            <a:p>
              <a:pPr algn="ctr"/>
              <a:endParaRPr lang="en-US" sz="813" i="1" dirty="0">
                <a:solidFill>
                  <a:schemeClr val="tx2"/>
                </a:solidFill>
                <a:latin typeface="Avenir Book" panose="02000503020000020003" pitchFamily="2" charset="0"/>
              </a:endParaRPr>
            </a:p>
            <a:p>
              <a:pPr algn="ctr"/>
              <a:r>
                <a:rPr lang="en-US" sz="813" i="1" dirty="0">
                  <a:solidFill>
                    <a:schemeClr val="tx2"/>
                  </a:solidFill>
                  <a:latin typeface="Avenir Book" panose="02000503020000020003" pitchFamily="2" charset="0"/>
                </a:rPr>
                <a:t>Community activists – homeless advocates</a:t>
              </a:r>
            </a:p>
            <a:p>
              <a:pPr algn="ctr"/>
              <a:r>
                <a:rPr lang="en-US" sz="813" i="1" dirty="0">
                  <a:solidFill>
                    <a:schemeClr val="tx2"/>
                  </a:solidFill>
                  <a:latin typeface="Avenir Book" panose="02000503020000020003" pitchFamily="2" charset="0"/>
                </a:rPr>
                <a:t>Building groups</a:t>
              </a:r>
            </a:p>
            <a:p>
              <a:pPr algn="ctr"/>
              <a:r>
                <a:rPr lang="en-US" sz="813" i="1" dirty="0">
                  <a:solidFill>
                    <a:schemeClr val="tx2"/>
                  </a:solidFill>
                  <a:latin typeface="Avenir Book" panose="02000503020000020003" pitchFamily="2" charset="0"/>
                </a:rPr>
                <a:t>Government task force - homelessness</a:t>
              </a:r>
            </a:p>
          </p:txBody>
        </p:sp>
        <p:sp>
          <p:nvSpPr>
            <p:cNvPr id="11" name="Content Placeholder 1">
              <a:extLst>
                <a:ext uri="{FF2B5EF4-FFF2-40B4-BE49-F238E27FC236}">
                  <a16:creationId xmlns:a16="http://schemas.microsoft.com/office/drawing/2014/main" id="{3941480C-62EA-4744-A425-0C2259A4CE47}"/>
                </a:ext>
              </a:extLst>
            </p:cNvPr>
            <p:cNvSpPr txBox="1">
              <a:spLocks/>
            </p:cNvSpPr>
            <p:nvPr/>
          </p:nvSpPr>
          <p:spPr>
            <a:xfrm>
              <a:off x="5169299" y="5732935"/>
              <a:ext cx="4059119" cy="297621"/>
            </a:xfrm>
            <a:prstGeom prst="rect">
              <a:avLst/>
            </a:prstGeom>
          </p:spPr>
          <p:txBody>
            <a:bodyPr vert="horz" lIns="74295" tIns="37148" rIns="74295" bIns="37148" rtlCol="0">
              <a:normAutofit/>
            </a:bodyPr>
            <a:lstStyle>
              <a:lvl1pPr marL="371464" indent="-371464"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1pPr>
              <a:lvl2pPr marL="804838" indent="-309553"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2pPr>
              <a:lvl3pPr marL="1238212"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3pPr>
              <a:lvl4pPr marL="1733497"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4pPr>
              <a:lvl5pPr marL="2228781"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a:lstStyle>
            <a:p>
              <a:pPr marL="0" indent="0" algn="ctr">
                <a:buNone/>
              </a:pPr>
              <a:r>
                <a:rPr lang="en-US" sz="975" b="1" i="1" dirty="0">
                  <a:solidFill>
                    <a:schemeClr val="tx2"/>
                  </a:solidFill>
                  <a:latin typeface="Avenir Book" panose="02000503020000020003" pitchFamily="2" charset="0"/>
                </a:rPr>
                <a:t>Degree of interest in the issue</a:t>
              </a:r>
            </a:p>
          </p:txBody>
        </p:sp>
        <p:sp>
          <p:nvSpPr>
            <p:cNvPr id="12" name="Content Placeholder 1">
              <a:extLst>
                <a:ext uri="{FF2B5EF4-FFF2-40B4-BE49-F238E27FC236}">
                  <a16:creationId xmlns:a16="http://schemas.microsoft.com/office/drawing/2014/main" id="{15162DB2-4AC0-7843-8A03-444B002FA61E}"/>
                </a:ext>
              </a:extLst>
            </p:cNvPr>
            <p:cNvSpPr txBox="1">
              <a:spLocks/>
            </p:cNvSpPr>
            <p:nvPr/>
          </p:nvSpPr>
          <p:spPr>
            <a:xfrm rot="16200000">
              <a:off x="3157196" y="3636083"/>
              <a:ext cx="3689071" cy="335136"/>
            </a:xfrm>
            <a:prstGeom prst="rect">
              <a:avLst/>
            </a:prstGeom>
          </p:spPr>
          <p:txBody>
            <a:bodyPr vert="horz" lIns="74295" tIns="37148" rIns="74295" bIns="37148" rtlCol="0">
              <a:normAutofit/>
            </a:bodyPr>
            <a:lstStyle>
              <a:lvl1pPr marL="371464" indent="-371464"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1pPr>
              <a:lvl2pPr marL="804838" indent="-309553"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2pPr>
              <a:lvl3pPr marL="1238212"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3pPr>
              <a:lvl4pPr marL="1733497"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4pPr>
              <a:lvl5pPr marL="2228781"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a:lstStyle>
            <a:p>
              <a:pPr marL="0" indent="0" algn="ctr">
                <a:buNone/>
              </a:pPr>
              <a:r>
                <a:rPr lang="en-US" sz="975" b="1" i="1" dirty="0">
                  <a:solidFill>
                    <a:schemeClr val="tx2"/>
                  </a:solidFill>
                  <a:latin typeface="Avenir Book" panose="02000503020000020003" pitchFamily="2" charset="0"/>
                </a:rPr>
                <a:t>Degree of influence over the decision</a:t>
              </a:r>
            </a:p>
          </p:txBody>
        </p:sp>
      </p:grpSp>
      <p:sp>
        <p:nvSpPr>
          <p:cNvPr id="13" name="Content Placeholder 1">
            <a:extLst>
              <a:ext uri="{FF2B5EF4-FFF2-40B4-BE49-F238E27FC236}">
                <a16:creationId xmlns:a16="http://schemas.microsoft.com/office/drawing/2014/main" id="{3DD6E502-CED8-7B44-B990-F497E08DEBBA}"/>
              </a:ext>
            </a:extLst>
          </p:cNvPr>
          <p:cNvSpPr txBox="1">
            <a:spLocks/>
          </p:cNvSpPr>
          <p:nvPr/>
        </p:nvSpPr>
        <p:spPr>
          <a:xfrm>
            <a:off x="4834163" y="1099335"/>
            <a:ext cx="5038851" cy="317028"/>
          </a:xfrm>
          <a:prstGeom prst="rect">
            <a:avLst/>
          </a:prstGeom>
        </p:spPr>
        <p:txBody>
          <a:bodyPr vert="horz" lIns="74295" tIns="37148" rIns="74295" bIns="37148" rtlCol="0">
            <a:normAutofit/>
          </a:bodyPr>
          <a:lstStyle>
            <a:lvl1pPr marL="371464" indent="-371464"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1pPr>
            <a:lvl2pPr marL="804838" indent="-309553"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2pPr>
            <a:lvl3pPr marL="1238212"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3pPr>
            <a:lvl4pPr marL="1733497"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4pPr>
            <a:lvl5pPr marL="2228781" indent="-247642" algn="l" defTabSz="495285" rtl="0" eaLnBrk="1" latinLnBrk="0" hangingPunct="1">
              <a:spcBef>
                <a:spcPct val="20000"/>
              </a:spcBef>
              <a:buClr>
                <a:srgbClr val="FF781D"/>
              </a:buClr>
              <a:buFont typeface="Arial"/>
              <a:buChar char="»"/>
              <a:defRPr sz="2000" kern="1200">
                <a:solidFill>
                  <a:schemeClr val="tx1"/>
                </a:solidFill>
                <a:latin typeface="Arial" charset="0"/>
                <a:ea typeface="Arial" charset="0"/>
                <a:cs typeface="Arial" charset="0"/>
              </a:defRPr>
            </a:lvl5pPr>
            <a:lvl6pPr marL="2724066" indent="-247642" algn="l" defTabSz="495285" rtl="0" eaLnBrk="1" latinLnBrk="0" hangingPunct="1">
              <a:spcBef>
                <a:spcPct val="20000"/>
              </a:spcBef>
              <a:buFont typeface="Arial"/>
              <a:buChar char="•"/>
              <a:defRPr sz="2167" kern="1200">
                <a:solidFill>
                  <a:schemeClr val="tx1"/>
                </a:solidFill>
                <a:latin typeface="+mn-lt"/>
                <a:ea typeface="+mn-ea"/>
                <a:cs typeface="+mn-cs"/>
              </a:defRPr>
            </a:lvl6pPr>
            <a:lvl7pPr marL="3219351" indent="-247642" algn="l" defTabSz="495285" rtl="0" eaLnBrk="1" latinLnBrk="0" hangingPunct="1">
              <a:spcBef>
                <a:spcPct val="20000"/>
              </a:spcBef>
              <a:buFont typeface="Arial"/>
              <a:buChar char="•"/>
              <a:defRPr sz="2167" kern="1200">
                <a:solidFill>
                  <a:schemeClr val="tx1"/>
                </a:solidFill>
                <a:latin typeface="+mn-lt"/>
                <a:ea typeface="+mn-ea"/>
                <a:cs typeface="+mn-cs"/>
              </a:defRPr>
            </a:lvl7pPr>
            <a:lvl8pPr marL="3714636" indent="-247642" algn="l" defTabSz="495285" rtl="0" eaLnBrk="1" latinLnBrk="0" hangingPunct="1">
              <a:spcBef>
                <a:spcPct val="20000"/>
              </a:spcBef>
              <a:buFont typeface="Arial"/>
              <a:buChar char="•"/>
              <a:defRPr sz="2167" kern="1200">
                <a:solidFill>
                  <a:schemeClr val="tx1"/>
                </a:solidFill>
                <a:latin typeface="+mn-lt"/>
                <a:ea typeface="+mn-ea"/>
                <a:cs typeface="+mn-cs"/>
              </a:defRPr>
            </a:lvl8pPr>
            <a:lvl9pPr marL="4209920" indent="-247642" algn="l" defTabSz="495285" rtl="0" eaLnBrk="1" latinLnBrk="0" hangingPunct="1">
              <a:spcBef>
                <a:spcPct val="20000"/>
              </a:spcBef>
              <a:buFont typeface="Arial"/>
              <a:buChar char="•"/>
              <a:defRPr sz="2167" kern="1200">
                <a:solidFill>
                  <a:schemeClr val="tx1"/>
                </a:solidFill>
                <a:latin typeface="+mn-lt"/>
                <a:ea typeface="+mn-ea"/>
                <a:cs typeface="+mn-cs"/>
              </a:defRPr>
            </a:lvl9pPr>
          </a:lstStyle>
          <a:p>
            <a:pPr marL="0" indent="0">
              <a:buNone/>
            </a:pPr>
            <a:r>
              <a:rPr lang="en-US" sz="1138" b="1" dirty="0">
                <a:solidFill>
                  <a:schemeClr val="tx2"/>
                </a:solidFill>
                <a:latin typeface="Avenir Book" panose="02000503020000020003" pitchFamily="2" charset="0"/>
              </a:rPr>
              <a:t>#3 Map your stakeholders re: influence and interest and CHONA</a:t>
            </a:r>
          </a:p>
        </p:txBody>
      </p:sp>
    </p:spTree>
    <p:extLst>
      <p:ext uri="{BB962C8B-B14F-4D97-AF65-F5344CB8AC3E}">
        <p14:creationId xmlns:p14="http://schemas.microsoft.com/office/powerpoint/2010/main" val="170315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E2DF2-211F-8A43-A65A-371E6ADBCB8F}"/>
              </a:ext>
            </a:extLst>
          </p:cNvPr>
          <p:cNvSpPr>
            <a:spLocks noGrp="1"/>
          </p:cNvSpPr>
          <p:nvPr>
            <p:ph type="title"/>
          </p:nvPr>
        </p:nvSpPr>
        <p:spPr/>
        <p:txBody>
          <a:bodyPr>
            <a:normAutofit/>
          </a:bodyPr>
          <a:lstStyle/>
          <a:p>
            <a:r>
              <a:rPr lang="en-US" sz="2925" spc="-122" dirty="0"/>
              <a:t>Design your strategy first</a:t>
            </a:r>
          </a:p>
        </p:txBody>
      </p:sp>
      <p:graphicFrame>
        <p:nvGraphicFramePr>
          <p:cNvPr id="4" name="Content Placeholder 3">
            <a:extLst>
              <a:ext uri="{FF2B5EF4-FFF2-40B4-BE49-F238E27FC236}">
                <a16:creationId xmlns:a16="http://schemas.microsoft.com/office/drawing/2014/main" id="{AE14C59A-E743-AD4B-901C-0A6D517DF768}"/>
              </a:ext>
            </a:extLst>
          </p:cNvPr>
          <p:cNvGraphicFramePr>
            <a:graphicFrameLocks noGrp="1"/>
          </p:cNvGraphicFramePr>
          <p:nvPr>
            <p:ph idx="1"/>
            <p:extLst>
              <p:ext uri="{D42A27DB-BD31-4B8C-83A1-F6EECF244321}">
                <p14:modId xmlns:p14="http://schemas.microsoft.com/office/powerpoint/2010/main" val="1427652079"/>
              </p:ext>
            </p:extLst>
          </p:nvPr>
        </p:nvGraphicFramePr>
        <p:xfrm>
          <a:off x="681037" y="1083317"/>
          <a:ext cx="8543925" cy="5122236"/>
        </p:xfrm>
        <a:graphic>
          <a:graphicData uri="http://schemas.openxmlformats.org/drawingml/2006/table">
            <a:tbl>
              <a:tblPr firstRow="1" bandRow="1">
                <a:tableStyleId>{5C22544A-7EE6-4342-B048-85BDC9FD1C3A}</a:tableStyleId>
              </a:tblPr>
              <a:tblGrid>
                <a:gridCol w="1247293">
                  <a:extLst>
                    <a:ext uri="{9D8B030D-6E8A-4147-A177-3AD203B41FA5}">
                      <a16:colId xmlns:a16="http://schemas.microsoft.com/office/drawing/2014/main" val="3686171433"/>
                    </a:ext>
                  </a:extLst>
                </a:gridCol>
                <a:gridCol w="4448657">
                  <a:extLst>
                    <a:ext uri="{9D8B030D-6E8A-4147-A177-3AD203B41FA5}">
                      <a16:colId xmlns:a16="http://schemas.microsoft.com/office/drawing/2014/main" val="2017315342"/>
                    </a:ext>
                  </a:extLst>
                </a:gridCol>
                <a:gridCol w="2847975">
                  <a:extLst>
                    <a:ext uri="{9D8B030D-6E8A-4147-A177-3AD203B41FA5}">
                      <a16:colId xmlns:a16="http://schemas.microsoft.com/office/drawing/2014/main" val="2488512104"/>
                    </a:ext>
                  </a:extLst>
                </a:gridCol>
              </a:tblGrid>
              <a:tr h="301308">
                <a:tc>
                  <a:txBody>
                    <a:bodyPr/>
                    <a:lstStyle/>
                    <a:p>
                      <a:endParaRPr lang="en-US" sz="1200" dirty="0">
                        <a:latin typeface="Avenir Book" panose="02000503020000020003" pitchFamily="2" charset="0"/>
                      </a:endParaRPr>
                    </a:p>
                  </a:txBody>
                  <a:tcPr marL="74295" marR="74295" marT="37148" marB="37148">
                    <a:solidFill>
                      <a:schemeClr val="tx2"/>
                    </a:solidFill>
                  </a:tcPr>
                </a:tc>
                <a:tc>
                  <a:txBody>
                    <a:bodyPr/>
                    <a:lstStyle/>
                    <a:p>
                      <a:r>
                        <a:rPr lang="en-US" sz="1200" dirty="0">
                          <a:latin typeface="Avenir Book" panose="02000503020000020003" pitchFamily="2" charset="0"/>
                        </a:rPr>
                        <a:t>Actions</a:t>
                      </a:r>
                    </a:p>
                  </a:txBody>
                  <a:tcPr marL="74295" marR="74295" marT="37148" marB="37148">
                    <a:solidFill>
                      <a:schemeClr val="tx2"/>
                    </a:solidFill>
                  </a:tcPr>
                </a:tc>
                <a:tc>
                  <a:txBody>
                    <a:bodyPr/>
                    <a:lstStyle/>
                    <a:p>
                      <a:r>
                        <a:rPr lang="en-US" sz="1200" dirty="0">
                          <a:latin typeface="Avenir Book" panose="02000503020000020003" pitchFamily="2" charset="0"/>
                        </a:rPr>
                        <a:t>Notes</a:t>
                      </a:r>
                    </a:p>
                  </a:txBody>
                  <a:tcPr marL="74295" marR="74295" marT="37148" marB="37148">
                    <a:solidFill>
                      <a:schemeClr val="tx2"/>
                    </a:solidFill>
                  </a:tcPr>
                </a:tc>
                <a:extLst>
                  <a:ext uri="{0D108BD9-81ED-4DB2-BD59-A6C34878D82A}">
                    <a16:rowId xmlns:a16="http://schemas.microsoft.com/office/drawing/2014/main" val="3807338233"/>
                  </a:ext>
                </a:extLst>
              </a:tr>
              <a:tr h="301308">
                <a:tc>
                  <a:txBody>
                    <a:bodyPr/>
                    <a:lstStyle/>
                    <a:p>
                      <a:r>
                        <a:rPr lang="en-US" sz="1200" b="1" dirty="0">
                          <a:solidFill>
                            <a:schemeClr val="tx2"/>
                          </a:solidFill>
                          <a:latin typeface="Avenir Book" panose="02000503020000020003" pitchFamily="2" charset="0"/>
                        </a:rPr>
                        <a:t>Champions</a:t>
                      </a:r>
                    </a:p>
                  </a:txBody>
                  <a:tcPr marL="74295" marR="74295" marT="37148" marB="37148">
                    <a:solidFill>
                      <a:schemeClr val="tx2">
                        <a:lumMod val="20000"/>
                        <a:lumOff val="80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schemeClr>
                    </a:solidFill>
                  </a:tcPr>
                </a:tc>
                <a:extLst>
                  <a:ext uri="{0D108BD9-81ED-4DB2-BD59-A6C34878D82A}">
                    <a16:rowId xmlns:a16="http://schemas.microsoft.com/office/drawing/2014/main" val="3542765235"/>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392028186"/>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3560228944"/>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2424150540"/>
                  </a:ext>
                </a:extLst>
              </a:tr>
              <a:tr h="301308">
                <a:tc>
                  <a:txBody>
                    <a:bodyPr/>
                    <a:lstStyle/>
                    <a:p>
                      <a:r>
                        <a:rPr lang="en-US" sz="1200" b="1" dirty="0">
                          <a:solidFill>
                            <a:schemeClr val="tx2"/>
                          </a:solidFill>
                          <a:latin typeface="Avenir Book" panose="02000503020000020003" pitchFamily="2" charset="0"/>
                        </a:rPr>
                        <a:t>Objectors</a:t>
                      </a:r>
                    </a:p>
                  </a:txBody>
                  <a:tcPr marL="74295" marR="74295" marT="37148" marB="37148">
                    <a:solidFill>
                      <a:schemeClr val="tx2">
                        <a:lumMod val="20000"/>
                        <a:lumOff val="80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schemeClr>
                    </a:solidFill>
                  </a:tcPr>
                </a:tc>
                <a:extLst>
                  <a:ext uri="{0D108BD9-81ED-4DB2-BD59-A6C34878D82A}">
                    <a16:rowId xmlns:a16="http://schemas.microsoft.com/office/drawing/2014/main" val="1863015723"/>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943672315"/>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365728298"/>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3926807965"/>
                  </a:ext>
                </a:extLst>
              </a:tr>
              <a:tr h="301308">
                <a:tc>
                  <a:txBody>
                    <a:bodyPr/>
                    <a:lstStyle/>
                    <a:p>
                      <a:r>
                        <a:rPr lang="en-US" sz="1200" b="1" dirty="0">
                          <a:solidFill>
                            <a:schemeClr val="tx2"/>
                          </a:solidFill>
                          <a:latin typeface="Avenir Book" panose="02000503020000020003" pitchFamily="2" charset="0"/>
                        </a:rPr>
                        <a:t>Neutral</a:t>
                      </a:r>
                    </a:p>
                  </a:txBody>
                  <a:tcPr marL="74295" marR="74295" marT="37148" marB="37148">
                    <a:solidFill>
                      <a:schemeClr val="tx2">
                        <a:lumMod val="20000"/>
                        <a:lumOff val="80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schemeClr>
                    </a:solidFill>
                  </a:tcPr>
                </a:tc>
                <a:extLst>
                  <a:ext uri="{0D108BD9-81ED-4DB2-BD59-A6C34878D82A}">
                    <a16:rowId xmlns:a16="http://schemas.microsoft.com/office/drawing/2014/main" val="360301180"/>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4251823939"/>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3064499653"/>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2529705365"/>
                  </a:ext>
                </a:extLst>
              </a:tr>
              <a:tr h="301308">
                <a:tc>
                  <a:txBody>
                    <a:bodyPr/>
                    <a:lstStyle/>
                    <a:p>
                      <a:r>
                        <a:rPr lang="en-US" sz="1200" b="1" dirty="0">
                          <a:solidFill>
                            <a:schemeClr val="tx2"/>
                          </a:solidFill>
                          <a:latin typeface="Avenir Book" panose="02000503020000020003" pitchFamily="2" charset="0"/>
                        </a:rPr>
                        <a:t>Advocates</a:t>
                      </a:r>
                    </a:p>
                  </a:txBody>
                  <a:tcPr marL="74295" marR="74295" marT="37148" marB="37148">
                    <a:solidFill>
                      <a:schemeClr val="tx2">
                        <a:lumMod val="20000"/>
                        <a:lumOff val="80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schemeClr>
                    </a:solidFill>
                  </a:tcPr>
                </a:tc>
                <a:extLst>
                  <a:ext uri="{0D108BD9-81ED-4DB2-BD59-A6C34878D82A}">
                    <a16:rowId xmlns:a16="http://schemas.microsoft.com/office/drawing/2014/main" val="1991370676"/>
                  </a:ext>
                </a:extLst>
              </a:tr>
              <a:tr h="301308">
                <a:tc>
                  <a:txBody>
                    <a:bodyPr/>
                    <a:lstStyle/>
                    <a:p>
                      <a:endParaRPr lang="en-US" sz="1200" b="1"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119128677"/>
                  </a:ext>
                </a:extLst>
              </a:tr>
              <a:tr h="301308">
                <a:tc>
                  <a:txBody>
                    <a:bodyPr/>
                    <a:lstStyle/>
                    <a:p>
                      <a:endParaRPr lang="en-US" sz="1200"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1434624328"/>
                  </a:ext>
                </a:extLst>
              </a:tr>
              <a:tr h="301308">
                <a:tc>
                  <a:txBody>
                    <a:bodyPr/>
                    <a:lstStyle/>
                    <a:p>
                      <a:endParaRPr lang="en-US" sz="1200" dirty="0">
                        <a:solidFill>
                          <a:schemeClr val="tx2"/>
                        </a:solidFill>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a:latin typeface="Avenir Book" panose="02000503020000020003" pitchFamily="2" charset="0"/>
                      </a:endParaRPr>
                    </a:p>
                  </a:txBody>
                  <a:tcPr marL="74295" marR="74295" marT="37148" marB="37148">
                    <a:solidFill>
                      <a:schemeClr val="tx2">
                        <a:lumMod val="20000"/>
                        <a:lumOff val="80000"/>
                        <a:alpha val="42000"/>
                      </a:schemeClr>
                    </a:solidFill>
                  </a:tcPr>
                </a:tc>
                <a:tc>
                  <a:txBody>
                    <a:bodyPr/>
                    <a:lstStyle/>
                    <a:p>
                      <a:endParaRPr lang="en-US" sz="1200" dirty="0">
                        <a:latin typeface="Avenir Book" panose="02000503020000020003" pitchFamily="2" charset="0"/>
                      </a:endParaRPr>
                    </a:p>
                  </a:txBody>
                  <a:tcPr marL="74295" marR="74295" marT="37148" marB="37148">
                    <a:solidFill>
                      <a:schemeClr val="tx2">
                        <a:lumMod val="20000"/>
                        <a:lumOff val="80000"/>
                        <a:alpha val="42000"/>
                      </a:schemeClr>
                    </a:solidFill>
                  </a:tcPr>
                </a:tc>
                <a:extLst>
                  <a:ext uri="{0D108BD9-81ED-4DB2-BD59-A6C34878D82A}">
                    <a16:rowId xmlns:a16="http://schemas.microsoft.com/office/drawing/2014/main" val="2154955938"/>
                  </a:ext>
                </a:extLst>
              </a:tr>
            </a:tbl>
          </a:graphicData>
        </a:graphic>
      </p:graphicFrame>
    </p:spTree>
    <p:extLst>
      <p:ext uri="{BB962C8B-B14F-4D97-AF65-F5344CB8AC3E}">
        <p14:creationId xmlns:p14="http://schemas.microsoft.com/office/powerpoint/2010/main" val="3393508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5"/>
          <p:cNvSpPr>
            <a:spLocks noChangeArrowheads="1"/>
          </p:cNvSpPr>
          <p:nvPr/>
        </p:nvSpPr>
        <p:spPr bwMode="auto">
          <a:xfrm>
            <a:off x="417388" y="774504"/>
            <a:ext cx="868167" cy="371151"/>
          </a:xfrm>
          <a:prstGeom prst="rect">
            <a:avLst/>
          </a:prstGeom>
          <a:solidFill>
            <a:schemeClr val="accent1">
              <a:lumMod val="20000"/>
              <a:lumOff val="80000"/>
            </a:schemeClr>
          </a:solidFill>
          <a:ln w="12700">
            <a:noFill/>
            <a:round/>
            <a:headEnd/>
            <a:tailEnd/>
          </a:ln>
        </p:spPr>
        <p:txBody>
          <a:bodyPr anchor="ctr"/>
          <a:lstStyle/>
          <a:p>
            <a:pPr algn="l"/>
            <a:r>
              <a:rPr lang="en-US" sz="1138" b="1" noProof="1">
                <a:solidFill>
                  <a:schemeClr val="tx2"/>
                </a:solidFill>
                <a:latin typeface="Avenir Book" panose="02000503020000020003" pitchFamily="2" charset="0"/>
              </a:rPr>
              <a:t>Context</a:t>
            </a:r>
          </a:p>
        </p:txBody>
      </p:sp>
      <p:sp>
        <p:nvSpPr>
          <p:cNvPr id="6" name="Rectangle 116"/>
          <p:cNvSpPr>
            <a:spLocks noChangeArrowheads="1"/>
          </p:cNvSpPr>
          <p:nvPr/>
        </p:nvSpPr>
        <p:spPr bwMode="auto">
          <a:xfrm>
            <a:off x="417388" y="1398631"/>
            <a:ext cx="868167" cy="371151"/>
          </a:xfrm>
          <a:prstGeom prst="rect">
            <a:avLst/>
          </a:prstGeom>
          <a:solidFill>
            <a:schemeClr val="accent1">
              <a:lumMod val="20000"/>
              <a:lumOff val="80000"/>
            </a:schemeClr>
          </a:solidFill>
          <a:ln w="12700">
            <a:noFill/>
            <a:round/>
            <a:headEnd/>
            <a:tailEnd/>
          </a:ln>
        </p:spPr>
        <p:txBody>
          <a:bodyPr anchor="ctr"/>
          <a:lstStyle/>
          <a:p>
            <a:pPr algn="l"/>
            <a:r>
              <a:rPr lang="en-US" sz="1138" b="1">
                <a:solidFill>
                  <a:schemeClr val="tx2"/>
                </a:solidFill>
                <a:latin typeface="Avenir Book" panose="02000503020000020003" pitchFamily="2" charset="0"/>
              </a:rPr>
              <a:t>Trigger</a:t>
            </a:r>
          </a:p>
        </p:txBody>
      </p:sp>
      <p:sp>
        <p:nvSpPr>
          <p:cNvPr id="7" name="Rectangle 117"/>
          <p:cNvSpPr>
            <a:spLocks noChangeArrowheads="1"/>
          </p:cNvSpPr>
          <p:nvPr/>
        </p:nvSpPr>
        <p:spPr bwMode="auto">
          <a:xfrm>
            <a:off x="417388" y="1826650"/>
            <a:ext cx="868167" cy="371151"/>
          </a:xfrm>
          <a:prstGeom prst="rect">
            <a:avLst/>
          </a:prstGeom>
          <a:solidFill>
            <a:schemeClr val="accent1">
              <a:lumMod val="20000"/>
              <a:lumOff val="80000"/>
            </a:schemeClr>
          </a:solidFill>
          <a:ln w="12700">
            <a:noFill/>
            <a:round/>
            <a:headEnd/>
            <a:tailEnd/>
          </a:ln>
        </p:spPr>
        <p:txBody>
          <a:bodyPr anchor="ctr"/>
          <a:lstStyle/>
          <a:p>
            <a:pPr algn="l"/>
            <a:r>
              <a:rPr lang="en-US" sz="1138" b="1">
                <a:solidFill>
                  <a:schemeClr val="tx2"/>
                </a:solidFill>
                <a:latin typeface="Avenir Book" panose="02000503020000020003" pitchFamily="2" charset="0"/>
              </a:rPr>
              <a:t>Question</a:t>
            </a:r>
          </a:p>
        </p:txBody>
      </p:sp>
      <p:sp>
        <p:nvSpPr>
          <p:cNvPr id="8" name="Rectangle 120"/>
          <p:cNvSpPr>
            <a:spLocks noChangeArrowheads="1"/>
          </p:cNvSpPr>
          <p:nvPr/>
        </p:nvSpPr>
        <p:spPr bwMode="auto">
          <a:xfrm>
            <a:off x="1376737" y="774504"/>
            <a:ext cx="8076302" cy="563790"/>
          </a:xfrm>
          <a:prstGeom prst="rect">
            <a:avLst/>
          </a:prstGeom>
          <a:solidFill>
            <a:schemeClr val="bg1">
              <a:lumMod val="95000"/>
              <a:alpha val="41000"/>
            </a:schemeClr>
          </a:solidFill>
          <a:ln w="12700">
            <a:solidFill>
              <a:srgbClr val="F2F2F2"/>
            </a:solidFill>
            <a:round/>
            <a:headEnd/>
            <a:tailEnd/>
          </a:ln>
        </p:spPr>
        <p:txBody>
          <a:bodyPr anchor="ctr"/>
          <a:lstStyle/>
          <a:p>
            <a:pPr algn="l"/>
            <a:r>
              <a:rPr lang="en-US" sz="975" dirty="0">
                <a:solidFill>
                  <a:schemeClr val="tx2"/>
                </a:solidFill>
                <a:latin typeface="Avenir Book" panose="02000503020000020003" pitchFamily="2" charset="0"/>
              </a:rPr>
              <a:t> </a:t>
            </a:r>
          </a:p>
        </p:txBody>
      </p:sp>
      <p:sp>
        <p:nvSpPr>
          <p:cNvPr id="9" name="Rectangle 119"/>
          <p:cNvSpPr>
            <a:spLocks noChangeArrowheads="1"/>
          </p:cNvSpPr>
          <p:nvPr/>
        </p:nvSpPr>
        <p:spPr bwMode="auto">
          <a:xfrm>
            <a:off x="1376737" y="1398632"/>
            <a:ext cx="8076301" cy="375667"/>
          </a:xfrm>
          <a:prstGeom prst="rect">
            <a:avLst/>
          </a:prstGeom>
          <a:solidFill>
            <a:schemeClr val="bg1">
              <a:lumMod val="95000"/>
              <a:alpha val="41000"/>
            </a:schemeClr>
          </a:solidFill>
          <a:ln w="12700">
            <a:solidFill>
              <a:srgbClr val="F2F2F2"/>
            </a:solidFill>
            <a:round/>
            <a:headEnd/>
            <a:tailEnd/>
          </a:ln>
        </p:spPr>
        <p:txBody>
          <a:bodyPr anchor="ctr"/>
          <a:lstStyle/>
          <a:p>
            <a:pPr algn="l"/>
            <a:r>
              <a:rPr lang="en-AU" sz="975" dirty="0">
                <a:solidFill>
                  <a:schemeClr val="tx2"/>
                </a:solidFill>
                <a:latin typeface="Avenir Book" panose="02000503020000020003" pitchFamily="2" charset="0"/>
              </a:rPr>
              <a:t>  </a:t>
            </a:r>
          </a:p>
        </p:txBody>
      </p:sp>
      <p:sp>
        <p:nvSpPr>
          <p:cNvPr id="10" name="Rectangle 120"/>
          <p:cNvSpPr>
            <a:spLocks noChangeArrowheads="1"/>
          </p:cNvSpPr>
          <p:nvPr/>
        </p:nvSpPr>
        <p:spPr bwMode="auto">
          <a:xfrm>
            <a:off x="1376737" y="1826650"/>
            <a:ext cx="8076302" cy="359553"/>
          </a:xfrm>
          <a:prstGeom prst="rect">
            <a:avLst/>
          </a:prstGeom>
          <a:solidFill>
            <a:schemeClr val="bg1">
              <a:lumMod val="95000"/>
              <a:alpha val="41000"/>
            </a:schemeClr>
          </a:solidFill>
          <a:ln w="12700">
            <a:solidFill>
              <a:srgbClr val="F2F2F2"/>
            </a:solidFill>
            <a:round/>
            <a:headEnd/>
            <a:tailEnd/>
          </a:ln>
        </p:spPr>
        <p:txBody>
          <a:bodyPr anchor="ctr"/>
          <a:lstStyle/>
          <a:p>
            <a:pPr algn="l"/>
            <a:endParaRPr lang="en-US" sz="975" dirty="0">
              <a:solidFill>
                <a:schemeClr val="tx2"/>
              </a:solidFill>
              <a:latin typeface="Avenir Book" panose="02000503020000020003" pitchFamily="2" charset="0"/>
            </a:endParaRPr>
          </a:p>
        </p:txBody>
      </p:sp>
      <p:sp>
        <p:nvSpPr>
          <p:cNvPr id="12" name="Rectangle 117"/>
          <p:cNvSpPr>
            <a:spLocks noChangeArrowheads="1"/>
          </p:cNvSpPr>
          <p:nvPr/>
        </p:nvSpPr>
        <p:spPr bwMode="auto">
          <a:xfrm>
            <a:off x="410553" y="2249167"/>
            <a:ext cx="9047451" cy="679339"/>
          </a:xfrm>
          <a:prstGeom prst="rect">
            <a:avLst/>
          </a:prstGeom>
          <a:solidFill>
            <a:schemeClr val="accent1">
              <a:lumMod val="20000"/>
              <a:lumOff val="80000"/>
            </a:schemeClr>
          </a:solidFill>
          <a:ln w="12700">
            <a:noFill/>
            <a:round/>
            <a:headEnd/>
            <a:tailEnd/>
          </a:ln>
        </p:spPr>
        <p:txBody>
          <a:bodyPr anchor="ctr"/>
          <a:lstStyle/>
          <a:p>
            <a:r>
              <a:rPr lang="en-US" sz="1138" dirty="0">
                <a:solidFill>
                  <a:schemeClr val="tx2"/>
                </a:solidFill>
                <a:latin typeface="Avenir Book" panose="02000503020000020003" pitchFamily="2" charset="0"/>
              </a:rPr>
              <a:t> </a:t>
            </a:r>
          </a:p>
        </p:txBody>
      </p:sp>
      <p:sp>
        <p:nvSpPr>
          <p:cNvPr id="13" name="Rectangle 125"/>
          <p:cNvSpPr>
            <a:spLocks noChangeArrowheads="1"/>
          </p:cNvSpPr>
          <p:nvPr/>
        </p:nvSpPr>
        <p:spPr bwMode="auto">
          <a:xfrm>
            <a:off x="410553" y="3006658"/>
            <a:ext cx="1790949" cy="593178"/>
          </a:xfrm>
          <a:prstGeom prst="rect">
            <a:avLst/>
          </a:prstGeom>
          <a:solidFill>
            <a:schemeClr val="accent1">
              <a:lumMod val="20000"/>
              <a:lumOff val="80000"/>
            </a:schemeClr>
          </a:solidFill>
          <a:ln w="12700">
            <a:noFill/>
            <a:round/>
            <a:headEnd/>
            <a:tailEnd/>
          </a:ln>
        </p:spPr>
        <p:txBody>
          <a:bodyPr anchor="ctr"/>
          <a:lstStyle/>
          <a:p>
            <a:r>
              <a:rPr lang="en-US" sz="1056" dirty="0">
                <a:solidFill>
                  <a:schemeClr val="tx2"/>
                </a:solidFill>
                <a:latin typeface="Avenir Book" panose="02000503020000020003" pitchFamily="2" charset="0"/>
              </a:rPr>
              <a:t> </a:t>
            </a:r>
          </a:p>
        </p:txBody>
      </p:sp>
      <p:sp>
        <p:nvSpPr>
          <p:cNvPr id="14" name="Rectangle 56"/>
          <p:cNvSpPr>
            <a:spLocks noChangeArrowheads="1"/>
          </p:cNvSpPr>
          <p:nvPr/>
        </p:nvSpPr>
        <p:spPr bwMode="gray">
          <a:xfrm>
            <a:off x="410553" y="3669425"/>
            <a:ext cx="1790949" cy="2977955"/>
          </a:xfrm>
          <a:prstGeom prst="rect">
            <a:avLst/>
          </a:prstGeom>
          <a:solidFill>
            <a:schemeClr val="bg1">
              <a:lumMod val="95000"/>
              <a:alpha val="41000"/>
            </a:schemeClr>
          </a:solidFill>
          <a:ln w="12700">
            <a:solidFill>
              <a:srgbClr val="F2F2F2"/>
            </a:solidFill>
            <a:round/>
            <a:headEnd/>
            <a:tailEnd/>
          </a:ln>
        </p:spPr>
        <p:txBody>
          <a:bodyPr lIns="29250" tIns="36402" rIns="29250" bIns="36402"/>
          <a:lstStyle/>
          <a:p>
            <a:pPr algn="l"/>
            <a:endParaRPr lang="en-US" sz="975" dirty="0">
              <a:solidFill>
                <a:schemeClr val="tx2"/>
              </a:solidFill>
              <a:latin typeface="Avenir Book" panose="02000503020000020003" pitchFamily="2" charset="0"/>
            </a:endParaRPr>
          </a:p>
        </p:txBody>
      </p:sp>
      <p:sp>
        <p:nvSpPr>
          <p:cNvPr id="15" name="Rectangle 125"/>
          <p:cNvSpPr>
            <a:spLocks noChangeArrowheads="1"/>
          </p:cNvSpPr>
          <p:nvPr/>
        </p:nvSpPr>
        <p:spPr bwMode="auto">
          <a:xfrm>
            <a:off x="2243916" y="3006658"/>
            <a:ext cx="1660811" cy="593178"/>
          </a:xfrm>
          <a:prstGeom prst="rect">
            <a:avLst/>
          </a:prstGeom>
          <a:solidFill>
            <a:schemeClr val="accent1">
              <a:lumMod val="20000"/>
              <a:lumOff val="80000"/>
            </a:schemeClr>
          </a:solidFill>
          <a:ln w="12700">
            <a:noFill/>
            <a:round/>
            <a:headEnd/>
            <a:tailEnd/>
          </a:ln>
        </p:spPr>
        <p:txBody>
          <a:bodyPr anchor="ctr"/>
          <a:lstStyle/>
          <a:p>
            <a:r>
              <a:rPr lang="en-US" sz="1056" dirty="0">
                <a:solidFill>
                  <a:schemeClr val="tx2"/>
                </a:solidFill>
                <a:latin typeface="Avenir Book" panose="02000503020000020003" pitchFamily="2" charset="0"/>
              </a:rPr>
              <a:t> </a:t>
            </a:r>
          </a:p>
        </p:txBody>
      </p:sp>
      <p:sp>
        <p:nvSpPr>
          <p:cNvPr id="16" name="Rectangle 56"/>
          <p:cNvSpPr>
            <a:spLocks noChangeArrowheads="1"/>
          </p:cNvSpPr>
          <p:nvPr/>
        </p:nvSpPr>
        <p:spPr bwMode="gray">
          <a:xfrm>
            <a:off x="2243916" y="3669425"/>
            <a:ext cx="1660811" cy="2977955"/>
          </a:xfrm>
          <a:prstGeom prst="rect">
            <a:avLst/>
          </a:prstGeom>
          <a:solidFill>
            <a:schemeClr val="bg1">
              <a:lumMod val="95000"/>
              <a:alpha val="41000"/>
            </a:schemeClr>
          </a:solidFill>
          <a:ln w="12700">
            <a:solidFill>
              <a:srgbClr val="F2F2F2"/>
            </a:solidFill>
            <a:round/>
            <a:headEnd/>
            <a:tailEnd/>
          </a:ln>
        </p:spPr>
        <p:txBody>
          <a:bodyPr lIns="29250" tIns="36402" rIns="29250" bIns="36402"/>
          <a:lstStyle/>
          <a:p>
            <a:pPr algn="l"/>
            <a:endParaRPr lang="en-US" sz="975" dirty="0">
              <a:solidFill>
                <a:schemeClr val="tx2"/>
              </a:solidFill>
              <a:latin typeface="Avenir Book" panose="02000503020000020003" pitchFamily="2" charset="0"/>
            </a:endParaRPr>
          </a:p>
        </p:txBody>
      </p:sp>
      <p:sp>
        <p:nvSpPr>
          <p:cNvPr id="17" name="Rectangle 125"/>
          <p:cNvSpPr>
            <a:spLocks noChangeArrowheads="1"/>
          </p:cNvSpPr>
          <p:nvPr/>
        </p:nvSpPr>
        <p:spPr bwMode="auto">
          <a:xfrm>
            <a:off x="3992454" y="3006658"/>
            <a:ext cx="1703225" cy="593178"/>
          </a:xfrm>
          <a:prstGeom prst="rect">
            <a:avLst/>
          </a:prstGeom>
          <a:solidFill>
            <a:schemeClr val="accent1">
              <a:lumMod val="20000"/>
              <a:lumOff val="80000"/>
            </a:schemeClr>
          </a:solidFill>
          <a:ln w="12700">
            <a:noFill/>
            <a:round/>
            <a:headEnd/>
            <a:tailEnd/>
          </a:ln>
        </p:spPr>
        <p:txBody>
          <a:bodyPr anchor="ctr"/>
          <a:lstStyle/>
          <a:p>
            <a:r>
              <a:rPr lang="en-US" sz="1056" dirty="0">
                <a:solidFill>
                  <a:schemeClr val="tx2"/>
                </a:solidFill>
                <a:latin typeface="Avenir Book" panose="02000503020000020003" pitchFamily="2" charset="0"/>
              </a:rPr>
              <a:t> </a:t>
            </a:r>
          </a:p>
        </p:txBody>
      </p:sp>
      <p:sp>
        <p:nvSpPr>
          <p:cNvPr id="18" name="Rectangle 56"/>
          <p:cNvSpPr>
            <a:spLocks noChangeArrowheads="1"/>
          </p:cNvSpPr>
          <p:nvPr/>
        </p:nvSpPr>
        <p:spPr bwMode="gray">
          <a:xfrm>
            <a:off x="3992454" y="3669425"/>
            <a:ext cx="1703225" cy="2977955"/>
          </a:xfrm>
          <a:prstGeom prst="rect">
            <a:avLst/>
          </a:prstGeom>
          <a:solidFill>
            <a:schemeClr val="bg1">
              <a:lumMod val="95000"/>
              <a:alpha val="41000"/>
            </a:schemeClr>
          </a:solidFill>
          <a:ln w="12700">
            <a:solidFill>
              <a:srgbClr val="F2F2F2"/>
            </a:solidFill>
            <a:round/>
            <a:headEnd/>
            <a:tailEnd/>
          </a:ln>
        </p:spPr>
        <p:txBody>
          <a:bodyPr lIns="29250" tIns="36402" rIns="29250" bIns="36402"/>
          <a:lstStyle/>
          <a:p>
            <a:pPr algn="l"/>
            <a:endParaRPr lang="en-US" sz="975" dirty="0">
              <a:solidFill>
                <a:schemeClr val="tx2"/>
              </a:solidFill>
              <a:latin typeface="Avenir Book" panose="02000503020000020003" pitchFamily="2" charset="0"/>
            </a:endParaRPr>
          </a:p>
        </p:txBody>
      </p:sp>
      <p:sp>
        <p:nvSpPr>
          <p:cNvPr id="19" name="Rectangle 125"/>
          <p:cNvSpPr>
            <a:spLocks noChangeArrowheads="1"/>
          </p:cNvSpPr>
          <p:nvPr/>
        </p:nvSpPr>
        <p:spPr bwMode="auto">
          <a:xfrm>
            <a:off x="5783406" y="3006658"/>
            <a:ext cx="1790952" cy="593178"/>
          </a:xfrm>
          <a:prstGeom prst="rect">
            <a:avLst/>
          </a:prstGeom>
          <a:noFill/>
          <a:ln w="12700">
            <a:solidFill>
              <a:schemeClr val="accent1">
                <a:lumMod val="20000"/>
                <a:lumOff val="80000"/>
              </a:schemeClr>
            </a:solidFill>
            <a:prstDash val="sysDot"/>
            <a:round/>
            <a:headEnd/>
            <a:tailEnd/>
          </a:ln>
        </p:spPr>
        <p:txBody>
          <a:bodyPr anchor="ctr"/>
          <a:lstStyle/>
          <a:p>
            <a:r>
              <a:rPr lang="en-US" sz="1056" dirty="0">
                <a:solidFill>
                  <a:schemeClr val="tx2"/>
                </a:solidFill>
                <a:latin typeface="Avenir Book" panose="02000503020000020003" pitchFamily="2" charset="0"/>
              </a:rPr>
              <a:t> </a:t>
            </a:r>
          </a:p>
        </p:txBody>
      </p:sp>
      <p:sp>
        <p:nvSpPr>
          <p:cNvPr id="20" name="Rectangle 56"/>
          <p:cNvSpPr>
            <a:spLocks noChangeArrowheads="1"/>
          </p:cNvSpPr>
          <p:nvPr/>
        </p:nvSpPr>
        <p:spPr bwMode="gray">
          <a:xfrm>
            <a:off x="5783406" y="3669425"/>
            <a:ext cx="1790952" cy="2977955"/>
          </a:xfrm>
          <a:prstGeom prst="rect">
            <a:avLst/>
          </a:prstGeom>
          <a:noFill/>
          <a:ln w="12700">
            <a:solidFill>
              <a:schemeClr val="accent1">
                <a:lumMod val="20000"/>
                <a:lumOff val="80000"/>
              </a:schemeClr>
            </a:solidFill>
            <a:prstDash val="sysDot"/>
            <a:round/>
            <a:headEnd/>
            <a:tailEnd/>
          </a:ln>
        </p:spPr>
        <p:txBody>
          <a:bodyPr lIns="29250" tIns="36402" rIns="29250" bIns="36402"/>
          <a:lstStyle/>
          <a:p>
            <a:pPr algn="l"/>
            <a:endParaRPr lang="en-US" sz="975" dirty="0">
              <a:solidFill>
                <a:schemeClr val="tx2"/>
              </a:solidFill>
              <a:latin typeface="Avenir Book" panose="02000503020000020003" pitchFamily="2" charset="0"/>
            </a:endParaRPr>
          </a:p>
        </p:txBody>
      </p:sp>
      <p:sp>
        <p:nvSpPr>
          <p:cNvPr id="21" name="Rectangle 125"/>
          <p:cNvSpPr>
            <a:spLocks noChangeArrowheads="1"/>
          </p:cNvSpPr>
          <p:nvPr/>
        </p:nvSpPr>
        <p:spPr bwMode="auto">
          <a:xfrm>
            <a:off x="7662084" y="3006658"/>
            <a:ext cx="1790952" cy="593178"/>
          </a:xfrm>
          <a:prstGeom prst="rect">
            <a:avLst/>
          </a:prstGeom>
          <a:noFill/>
          <a:ln w="12700">
            <a:solidFill>
              <a:schemeClr val="accent1">
                <a:lumMod val="20000"/>
                <a:lumOff val="80000"/>
              </a:schemeClr>
            </a:solidFill>
            <a:prstDash val="sysDot"/>
            <a:round/>
            <a:headEnd/>
            <a:tailEnd/>
          </a:ln>
        </p:spPr>
        <p:txBody>
          <a:bodyPr anchor="ctr"/>
          <a:lstStyle/>
          <a:p>
            <a:r>
              <a:rPr lang="en-US" sz="1056" dirty="0">
                <a:solidFill>
                  <a:schemeClr val="tx2"/>
                </a:solidFill>
                <a:latin typeface="Avenir Book" panose="02000503020000020003" pitchFamily="2" charset="0"/>
              </a:rPr>
              <a:t> </a:t>
            </a:r>
          </a:p>
        </p:txBody>
      </p:sp>
      <p:sp>
        <p:nvSpPr>
          <p:cNvPr id="22" name="Rectangle 56"/>
          <p:cNvSpPr>
            <a:spLocks noChangeArrowheads="1"/>
          </p:cNvSpPr>
          <p:nvPr/>
        </p:nvSpPr>
        <p:spPr bwMode="gray">
          <a:xfrm>
            <a:off x="7662084" y="3669425"/>
            <a:ext cx="1790952" cy="2977955"/>
          </a:xfrm>
          <a:prstGeom prst="rect">
            <a:avLst/>
          </a:prstGeom>
          <a:noFill/>
          <a:ln w="12700">
            <a:solidFill>
              <a:schemeClr val="accent1">
                <a:lumMod val="20000"/>
                <a:lumOff val="80000"/>
              </a:schemeClr>
            </a:solidFill>
            <a:prstDash val="sysDot"/>
            <a:round/>
            <a:headEnd/>
            <a:tailEnd/>
          </a:ln>
        </p:spPr>
        <p:txBody>
          <a:bodyPr lIns="29250" tIns="36402" rIns="29250" bIns="36402"/>
          <a:lstStyle/>
          <a:p>
            <a:pPr algn="l"/>
            <a:endParaRPr lang="en-US" sz="975" dirty="0">
              <a:solidFill>
                <a:schemeClr val="tx2"/>
              </a:solidFill>
              <a:latin typeface="Avenir Book" panose="02000503020000020003" pitchFamily="2" charset="0"/>
            </a:endParaRPr>
          </a:p>
        </p:txBody>
      </p:sp>
      <p:sp>
        <p:nvSpPr>
          <p:cNvPr id="23" name="Rectangle 117"/>
          <p:cNvSpPr>
            <a:spLocks noChangeArrowheads="1"/>
          </p:cNvSpPr>
          <p:nvPr/>
        </p:nvSpPr>
        <p:spPr bwMode="auto">
          <a:xfrm>
            <a:off x="410552" y="2287276"/>
            <a:ext cx="1324178" cy="371151"/>
          </a:xfrm>
          <a:prstGeom prst="rect">
            <a:avLst/>
          </a:prstGeom>
          <a:noFill/>
          <a:ln w="12700">
            <a:noFill/>
            <a:round/>
            <a:headEnd/>
            <a:tailEnd/>
          </a:ln>
        </p:spPr>
        <p:txBody>
          <a:bodyPr anchor="ctr"/>
          <a:lstStyle/>
          <a:p>
            <a:pPr algn="l"/>
            <a:r>
              <a:rPr lang="en-US" sz="1138" b="1" dirty="0">
                <a:solidFill>
                  <a:schemeClr val="tx2"/>
                </a:solidFill>
                <a:latin typeface="Avenir Book" panose="02000503020000020003" pitchFamily="2" charset="0"/>
              </a:rPr>
              <a:t>So What</a:t>
            </a:r>
          </a:p>
        </p:txBody>
      </p:sp>
    </p:spTree>
    <p:extLst>
      <p:ext uri="{BB962C8B-B14F-4D97-AF65-F5344CB8AC3E}">
        <p14:creationId xmlns:p14="http://schemas.microsoft.com/office/powerpoint/2010/main" val="2069091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EA939C3-E2A2-4752-B828-8EAB472FB112}"/>
              </a:ext>
            </a:extLst>
          </p:cNvPr>
          <p:cNvGraphicFramePr>
            <a:graphicFrameLocks noChangeAspect="1"/>
          </p:cNvGraphicFramePr>
          <p:nvPr>
            <p:custDataLst>
              <p:tags r:id="rId2"/>
            </p:custDataLst>
          </p:nvPr>
        </p:nvGraphicFramePr>
        <p:xfrm>
          <a:off x="1239540" y="644228"/>
          <a:ext cx="1290" cy="1290"/>
        </p:xfrm>
        <a:graphic>
          <a:graphicData uri="http://schemas.openxmlformats.org/presentationml/2006/ole">
            <mc:AlternateContent xmlns:mc="http://schemas.openxmlformats.org/markup-compatibility/2006">
              <mc:Choice xmlns:v="urn:schemas-microsoft-com:vml" Requires="v">
                <p:oleObj spid="_x0000_s1025" name="think-cell Slide" r:id="rId10" imgW="557" imgH="549" progId="TCLayout.ActiveDocument.1">
                  <p:embed/>
                </p:oleObj>
              </mc:Choice>
              <mc:Fallback>
                <p:oleObj name="think-cell Slide" r:id="rId10" imgW="557" imgH="549" progId="TCLayout.ActiveDocument.1">
                  <p:embed/>
                  <p:pic>
                    <p:nvPicPr>
                      <p:cNvPr id="5" name="Object 4" hidden="1">
                        <a:extLst>
                          <a:ext uri="{FF2B5EF4-FFF2-40B4-BE49-F238E27FC236}">
                            <a16:creationId xmlns:a16="http://schemas.microsoft.com/office/drawing/2014/main" id="{0EA939C3-E2A2-4752-B828-8EAB472FB112}"/>
                          </a:ext>
                        </a:extLst>
                      </p:cNvPr>
                      <p:cNvPicPr/>
                      <p:nvPr/>
                    </p:nvPicPr>
                    <p:blipFill>
                      <a:blip r:embed="rId11"/>
                      <a:stretch>
                        <a:fillRect/>
                      </a:stretch>
                    </p:blipFill>
                    <p:spPr>
                      <a:xfrm>
                        <a:off x="1239540" y="644228"/>
                        <a:ext cx="1290" cy="129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B9647C3-7AA3-418E-A9A3-1DB6914EDAAE}"/>
              </a:ext>
            </a:extLst>
          </p:cNvPr>
          <p:cNvSpPr/>
          <p:nvPr>
            <p:custDataLst>
              <p:tags r:id="rId3"/>
            </p:custDataLst>
          </p:nvPr>
        </p:nvSpPr>
        <p:spPr>
          <a:xfrm>
            <a:off x="1238250" y="642938"/>
            <a:ext cx="128984" cy="128984"/>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en-AU" sz="1625" dirty="0">
              <a:latin typeface="Arial" panose="020B0604020202020204" pitchFamily="34" charset="0"/>
              <a:cs typeface="Arial" panose="020B0604020202020204" pitchFamily="34" charset="0"/>
              <a:sym typeface="Arial" panose="020B0604020202020204" pitchFamily="34" charset="0"/>
            </a:endParaRPr>
          </a:p>
        </p:txBody>
      </p:sp>
      <p:sp>
        <p:nvSpPr>
          <p:cNvPr id="24" name="Title 23"/>
          <p:cNvSpPr>
            <a:spLocks noGrp="1"/>
          </p:cNvSpPr>
          <p:nvPr>
            <p:ph type="title"/>
          </p:nvPr>
        </p:nvSpPr>
        <p:spPr>
          <a:xfrm>
            <a:off x="1482031" y="656666"/>
            <a:ext cx="7495282" cy="747228"/>
          </a:xfrm>
        </p:spPr>
        <p:txBody>
          <a:bodyPr>
            <a:normAutofit/>
          </a:bodyPr>
          <a:lstStyle/>
          <a:p>
            <a:r>
              <a:rPr lang="en-AU" sz="2275" dirty="0"/>
              <a:t>Title  HSN Permit Survey Report</a:t>
            </a:r>
            <a:endParaRPr lang="en-US" sz="2275" dirty="0"/>
          </a:p>
        </p:txBody>
      </p:sp>
      <p:sp>
        <p:nvSpPr>
          <p:cNvPr id="23" name="Rectangle 5"/>
          <p:cNvSpPr txBox="1">
            <a:spLocks noChangeArrowheads="1"/>
          </p:cNvSpPr>
          <p:nvPr>
            <p:custDataLst>
              <p:tags r:id="rId4"/>
            </p:custDataLst>
          </p:nvPr>
        </p:nvSpPr>
        <p:spPr>
          <a:xfrm>
            <a:off x="1658541" y="762714"/>
            <a:ext cx="6586538" cy="422671"/>
          </a:xfrm>
          <a:prstGeom prst="rect">
            <a:avLst/>
          </a:prstGeom>
        </p:spPr>
        <p:txBody>
          <a:bodyPr/>
          <a:lstStyle>
            <a:lvl1pPr algn="l" rtl="0" eaLnBrk="0" fontAlgn="base" hangingPunct="0">
              <a:spcBef>
                <a:spcPct val="0"/>
              </a:spcBef>
              <a:spcAft>
                <a:spcPct val="0"/>
              </a:spcAft>
              <a:defRPr sz="2400" b="0">
                <a:solidFill>
                  <a:schemeClr val="accent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a:lstStyle>
          <a:p>
            <a:endParaRPr lang="en-AU" sz="1800" dirty="0"/>
          </a:p>
        </p:txBody>
      </p:sp>
      <p:sp>
        <p:nvSpPr>
          <p:cNvPr id="3" name="Isosceles Triangle 2">
            <a:extLst>
              <a:ext uri="{FF2B5EF4-FFF2-40B4-BE49-F238E27FC236}">
                <a16:creationId xmlns:a16="http://schemas.microsoft.com/office/drawing/2014/main" id="{2326D43C-C8B5-469A-85C4-87048DF79679}"/>
              </a:ext>
            </a:extLst>
          </p:cNvPr>
          <p:cNvSpPr/>
          <p:nvPr/>
        </p:nvSpPr>
        <p:spPr>
          <a:xfrm rot="10800000">
            <a:off x="3268995" y="1338301"/>
            <a:ext cx="3730902" cy="1468762"/>
          </a:xfrm>
          <a:prstGeom prst="triangle">
            <a:avLst/>
          </a:prstGeom>
          <a:solidFill>
            <a:schemeClr val="bg1">
              <a:lumMod val="85000"/>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60" name="Rectangle 117">
            <a:extLst>
              <a:ext uri="{FF2B5EF4-FFF2-40B4-BE49-F238E27FC236}">
                <a16:creationId xmlns:a16="http://schemas.microsoft.com/office/drawing/2014/main" id="{8C8C0AEC-7AFE-4692-AFE4-477F6CABF84E}"/>
              </a:ext>
            </a:extLst>
          </p:cNvPr>
          <p:cNvSpPr>
            <a:spLocks noChangeArrowheads="1"/>
          </p:cNvSpPr>
          <p:nvPr/>
        </p:nvSpPr>
        <p:spPr bwMode="auto">
          <a:xfrm>
            <a:off x="1492890" y="1433559"/>
            <a:ext cx="7152179"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3" name="Rectangle 117">
            <a:extLst>
              <a:ext uri="{FF2B5EF4-FFF2-40B4-BE49-F238E27FC236}">
                <a16:creationId xmlns:a16="http://schemas.microsoft.com/office/drawing/2014/main" id="{F04FD843-82CB-4632-8067-D6A8461FA23B}"/>
              </a:ext>
            </a:extLst>
          </p:cNvPr>
          <p:cNvSpPr>
            <a:spLocks noChangeArrowheads="1"/>
          </p:cNvSpPr>
          <p:nvPr/>
        </p:nvSpPr>
        <p:spPr bwMode="auto">
          <a:xfrm>
            <a:off x="1492890" y="1860473"/>
            <a:ext cx="7152179"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4" name="Rectangle 117">
            <a:extLst>
              <a:ext uri="{FF2B5EF4-FFF2-40B4-BE49-F238E27FC236}">
                <a16:creationId xmlns:a16="http://schemas.microsoft.com/office/drawing/2014/main" id="{71621D7E-7C94-469D-AE07-8F240C26255A}"/>
              </a:ext>
            </a:extLst>
          </p:cNvPr>
          <p:cNvSpPr>
            <a:spLocks noChangeArrowheads="1"/>
          </p:cNvSpPr>
          <p:nvPr/>
        </p:nvSpPr>
        <p:spPr bwMode="auto">
          <a:xfrm>
            <a:off x="1492890" y="2295571"/>
            <a:ext cx="7152179"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33" name="Rectangle 115"/>
          <p:cNvSpPr>
            <a:spLocks noChangeArrowheads="1"/>
          </p:cNvSpPr>
          <p:nvPr/>
        </p:nvSpPr>
        <p:spPr bwMode="auto">
          <a:xfrm>
            <a:off x="1563712" y="1481403"/>
            <a:ext cx="915578" cy="266700"/>
          </a:xfrm>
          <a:prstGeom prst="rect">
            <a:avLst/>
          </a:prstGeom>
          <a:noFill/>
          <a:ln w="12700">
            <a:noFill/>
            <a:round/>
            <a:headEnd/>
            <a:tailEnd/>
          </a:ln>
        </p:spPr>
        <p:txBody>
          <a:bodyPr anchor="ctr"/>
          <a:lstStyle/>
          <a:p>
            <a:r>
              <a:rPr lang="en-US" sz="813" b="1" noProof="1">
                <a:solidFill>
                  <a:schemeClr val="tx2"/>
                </a:solidFill>
                <a:cs typeface="Arial" panose="020B0604020202020204" pitchFamily="34" charset="0"/>
              </a:rPr>
              <a:t>CONTEXT</a:t>
            </a:r>
          </a:p>
        </p:txBody>
      </p:sp>
      <p:sp>
        <p:nvSpPr>
          <p:cNvPr id="34" name="Rectangle 116"/>
          <p:cNvSpPr>
            <a:spLocks noChangeArrowheads="1"/>
          </p:cNvSpPr>
          <p:nvPr/>
        </p:nvSpPr>
        <p:spPr bwMode="auto">
          <a:xfrm>
            <a:off x="1565069" y="1897541"/>
            <a:ext cx="915578"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TRIGGER</a:t>
            </a:r>
          </a:p>
        </p:txBody>
      </p:sp>
      <p:sp>
        <p:nvSpPr>
          <p:cNvPr id="35" name="Rectangle 117"/>
          <p:cNvSpPr>
            <a:spLocks noChangeArrowheads="1"/>
          </p:cNvSpPr>
          <p:nvPr/>
        </p:nvSpPr>
        <p:spPr bwMode="auto">
          <a:xfrm>
            <a:off x="1565069" y="2324966"/>
            <a:ext cx="915578"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QUESTION</a:t>
            </a:r>
          </a:p>
        </p:txBody>
      </p:sp>
      <p:sp>
        <p:nvSpPr>
          <p:cNvPr id="36" name="Rectangle 120"/>
          <p:cNvSpPr>
            <a:spLocks noChangeArrowheads="1"/>
          </p:cNvSpPr>
          <p:nvPr/>
        </p:nvSpPr>
        <p:spPr bwMode="auto">
          <a:xfrm>
            <a:off x="2753099" y="1426846"/>
            <a:ext cx="5891971" cy="45155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Jefferson County and Port Townsend have a severe housing shortage. Everybody needs to do their part to address the situation. Obstacles in the building of new housing units is one reason.  There is a lot of anecdotal complaining about why this is so.</a:t>
            </a:r>
          </a:p>
        </p:txBody>
      </p:sp>
      <p:sp>
        <p:nvSpPr>
          <p:cNvPr id="37" name="Rectangle 119"/>
          <p:cNvSpPr>
            <a:spLocks noChangeArrowheads="1"/>
          </p:cNvSpPr>
          <p:nvPr/>
        </p:nvSpPr>
        <p:spPr bwMode="auto">
          <a:xfrm>
            <a:off x="2753099" y="1910251"/>
            <a:ext cx="5891971" cy="25519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HSN Permitting team has taken a survey of 100 people and has data </a:t>
            </a:r>
            <a:endParaRPr lang="en-AU" sz="975" dirty="0">
              <a:solidFill>
                <a:schemeClr val="tx2"/>
              </a:solidFill>
              <a:latin typeface="Avenir Book" panose="02000503020000020003" pitchFamily="2" charset="0"/>
              <a:cs typeface="Arial" charset="0"/>
            </a:endParaRPr>
          </a:p>
        </p:txBody>
      </p:sp>
      <p:sp>
        <p:nvSpPr>
          <p:cNvPr id="38" name="Rectangle 120"/>
          <p:cNvSpPr>
            <a:spLocks noChangeArrowheads="1"/>
          </p:cNvSpPr>
          <p:nvPr/>
        </p:nvSpPr>
        <p:spPr bwMode="auto">
          <a:xfrm>
            <a:off x="2753099" y="2337550"/>
            <a:ext cx="5891971" cy="258366"/>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Can the results of the survey move the County forward to reduce obstacles for building new housing.</a:t>
            </a:r>
          </a:p>
        </p:txBody>
      </p:sp>
      <p:sp>
        <p:nvSpPr>
          <p:cNvPr id="41" name="Rectangle 56"/>
          <p:cNvSpPr>
            <a:spLocks noChangeArrowheads="1"/>
          </p:cNvSpPr>
          <p:nvPr>
            <p:custDataLst>
              <p:tags r:id="rId5"/>
            </p:custDataLst>
          </p:nvPr>
        </p:nvSpPr>
        <p:spPr bwMode="gray">
          <a:xfrm>
            <a:off x="1563711" y="4266597"/>
            <a:ext cx="2161315"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Clear set if instructions</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Timely responses</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Clear reasoning when not in compliance</a:t>
            </a:r>
          </a:p>
        </p:txBody>
      </p:sp>
      <p:sp>
        <p:nvSpPr>
          <p:cNvPr id="43" name="Rectangle 56"/>
          <p:cNvSpPr>
            <a:spLocks noChangeArrowheads="1"/>
          </p:cNvSpPr>
          <p:nvPr>
            <p:custDataLst>
              <p:tags r:id="rId6"/>
            </p:custDataLst>
          </p:nvPr>
        </p:nvSpPr>
        <p:spPr bwMode="gray">
          <a:xfrm>
            <a:off x="3961699" y="4266597"/>
            <a:ext cx="2161316"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Get same answer from all representatives</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Consistent reading of regulations: Accept licensed engineers drawings </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 Time to get response should be within acceptable timeframe</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sp>
        <p:nvSpPr>
          <p:cNvPr id="45" name="Rectangle 56"/>
          <p:cNvSpPr>
            <a:spLocks noChangeArrowheads="1"/>
          </p:cNvSpPr>
          <p:nvPr>
            <p:custDataLst>
              <p:tags r:id="rId7"/>
            </p:custDataLst>
          </p:nvPr>
        </p:nvSpPr>
        <p:spPr bwMode="gray">
          <a:xfrm>
            <a:off x="6377615" y="4266597"/>
            <a:ext cx="2161315"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People should be treated respectfully</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cxnSp>
        <p:nvCxnSpPr>
          <p:cNvPr id="58" name="Straight Arrow Connector 57">
            <a:extLst>
              <a:ext uri="{FF2B5EF4-FFF2-40B4-BE49-F238E27FC236}">
                <a16:creationId xmlns:a16="http://schemas.microsoft.com/office/drawing/2014/main" id="{6BD679BD-0F4B-4BE4-813F-C986B2127F47}"/>
              </a:ext>
            </a:extLst>
          </p:cNvPr>
          <p:cNvCxnSpPr>
            <a:cxnSpLocks/>
          </p:cNvCxnSpPr>
          <p:nvPr/>
        </p:nvCxnSpPr>
        <p:spPr>
          <a:xfrm>
            <a:off x="2627837" y="3504359"/>
            <a:ext cx="0" cy="171865"/>
          </a:xfrm>
          <a:prstGeom prst="straightConnector1">
            <a:avLst/>
          </a:prstGeom>
          <a:ln w="50800">
            <a:solidFill>
              <a:schemeClr val="bg1">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39" name="Rectangle 117"/>
          <p:cNvSpPr>
            <a:spLocks noChangeArrowheads="1"/>
          </p:cNvSpPr>
          <p:nvPr/>
        </p:nvSpPr>
        <p:spPr bwMode="auto">
          <a:xfrm>
            <a:off x="1577018" y="2934457"/>
            <a:ext cx="6928462" cy="662908"/>
          </a:xfrm>
          <a:prstGeom prst="rect">
            <a:avLst/>
          </a:prstGeom>
          <a:solidFill>
            <a:schemeClr val="accent4"/>
          </a:solidFill>
          <a:ln w="28575" cmpd="sng">
            <a:noFill/>
            <a:round/>
            <a:headEnd/>
            <a:tailEnd/>
          </a:ln>
        </p:spPr>
        <p:txBody>
          <a:bodyPr wrap="square" tIns="105300" bIns="105300" anchor="ctr">
            <a:spAutoFit/>
          </a:bodyPr>
          <a:lstStyle/>
          <a:p>
            <a:pPr algn="ctr" defTabSz="671530"/>
            <a:r>
              <a:rPr lang="en-US" sz="1463" b="1" dirty="0">
                <a:solidFill>
                  <a:schemeClr val="bg1"/>
                </a:solidFill>
                <a:latin typeface="Avenir Book" panose="02000503020000020003" pitchFamily="2" charset="0"/>
                <a:ea typeface="MS PGothic" pitchFamily="34" charset="-128"/>
                <a:cs typeface="MS PGothic" pitchFamily="34" charset="-128"/>
              </a:rPr>
              <a:t>Using the results of a recent survey can spur Port Townsend and  Jefferson County  to make changes that will create additional housing  </a:t>
            </a:r>
          </a:p>
        </p:txBody>
      </p:sp>
      <p:sp>
        <p:nvSpPr>
          <p:cNvPr id="40" name="Rectangle 125"/>
          <p:cNvSpPr>
            <a:spLocks noChangeArrowheads="1"/>
          </p:cNvSpPr>
          <p:nvPr/>
        </p:nvSpPr>
        <p:spPr bwMode="auto">
          <a:xfrm>
            <a:off x="1563714" y="3699176"/>
            <a:ext cx="2132493"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Communication</a:t>
            </a:r>
          </a:p>
        </p:txBody>
      </p:sp>
      <p:sp>
        <p:nvSpPr>
          <p:cNvPr id="42" name="Rectangle 125"/>
          <p:cNvSpPr>
            <a:spLocks noChangeArrowheads="1"/>
          </p:cNvSpPr>
          <p:nvPr/>
        </p:nvSpPr>
        <p:spPr bwMode="auto">
          <a:xfrm>
            <a:off x="3961699" y="3699176"/>
            <a:ext cx="2132493"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Consistency</a:t>
            </a:r>
          </a:p>
        </p:txBody>
      </p:sp>
      <p:sp>
        <p:nvSpPr>
          <p:cNvPr id="44" name="Rectangle 125"/>
          <p:cNvSpPr>
            <a:spLocks noChangeArrowheads="1"/>
          </p:cNvSpPr>
          <p:nvPr/>
        </p:nvSpPr>
        <p:spPr bwMode="auto">
          <a:xfrm>
            <a:off x="6359683" y="3699176"/>
            <a:ext cx="2132493"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Comity</a:t>
            </a:r>
          </a:p>
        </p:txBody>
      </p:sp>
      <p:cxnSp>
        <p:nvCxnSpPr>
          <p:cNvPr id="61" name="Straight Arrow Connector 60">
            <a:extLst>
              <a:ext uri="{FF2B5EF4-FFF2-40B4-BE49-F238E27FC236}">
                <a16:creationId xmlns:a16="http://schemas.microsoft.com/office/drawing/2014/main" id="{21FF6848-AB0D-4CA8-969B-ECBC570F843C}"/>
              </a:ext>
            </a:extLst>
          </p:cNvPr>
          <p:cNvCxnSpPr>
            <a:cxnSpLocks/>
          </p:cNvCxnSpPr>
          <p:nvPr/>
        </p:nvCxnSpPr>
        <p:spPr>
          <a:xfrm rot="16200000">
            <a:off x="3829550" y="3875826"/>
            <a:ext cx="0" cy="189809"/>
          </a:xfrm>
          <a:prstGeom prst="straightConnector1">
            <a:avLst/>
          </a:prstGeom>
          <a:ln w="50800">
            <a:solidFill>
              <a:schemeClr val="bg1">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62" name="Straight Arrow Connector 61">
            <a:extLst>
              <a:ext uri="{FF2B5EF4-FFF2-40B4-BE49-F238E27FC236}">
                <a16:creationId xmlns:a16="http://schemas.microsoft.com/office/drawing/2014/main" id="{CD76D2DA-5F01-44D2-AC44-F5D9F2EF2956}"/>
              </a:ext>
            </a:extLst>
          </p:cNvPr>
          <p:cNvCxnSpPr>
            <a:cxnSpLocks/>
          </p:cNvCxnSpPr>
          <p:nvPr/>
        </p:nvCxnSpPr>
        <p:spPr>
          <a:xfrm rot="16200000">
            <a:off x="6222634" y="3875826"/>
            <a:ext cx="0" cy="189809"/>
          </a:xfrm>
          <a:prstGeom prst="straightConnector1">
            <a:avLst/>
          </a:prstGeom>
          <a:ln w="50800">
            <a:solidFill>
              <a:schemeClr val="bg1">
                <a:lumMod val="75000"/>
              </a:schemeClr>
            </a:solidFill>
            <a:tailEnd type="triangle"/>
          </a:ln>
          <a:effectLst/>
        </p:spPr>
        <p:style>
          <a:lnRef idx="2">
            <a:schemeClr val="accent1"/>
          </a:lnRef>
          <a:fillRef idx="0">
            <a:schemeClr val="accent1"/>
          </a:fillRef>
          <a:effectRef idx="1">
            <a:schemeClr val="accent1"/>
          </a:effectRef>
          <a:fontRef idx="minor">
            <a:schemeClr val="tx1"/>
          </a:fontRef>
        </p:style>
      </p:cxnSp>
      <p:sp>
        <p:nvSpPr>
          <p:cNvPr id="2" name="Oval 1">
            <a:extLst>
              <a:ext uri="{FF2B5EF4-FFF2-40B4-BE49-F238E27FC236}">
                <a16:creationId xmlns:a16="http://schemas.microsoft.com/office/drawing/2014/main" id="{967AAF79-75AE-42EB-A5EC-5AF3C0A374E0}"/>
              </a:ext>
            </a:extLst>
          </p:cNvPr>
          <p:cNvSpPr/>
          <p:nvPr/>
        </p:nvSpPr>
        <p:spPr>
          <a:xfrm>
            <a:off x="2282597" y="1481402"/>
            <a:ext cx="312357" cy="27398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7" name="Star: 12 Points 56">
            <a:extLst>
              <a:ext uri="{FF2B5EF4-FFF2-40B4-BE49-F238E27FC236}">
                <a16:creationId xmlns:a16="http://schemas.microsoft.com/office/drawing/2014/main" id="{E66AD3D3-58FC-4646-B935-5333D564AF05}"/>
              </a:ext>
            </a:extLst>
          </p:cNvPr>
          <p:cNvSpPr/>
          <p:nvPr/>
        </p:nvSpPr>
        <p:spPr>
          <a:xfrm>
            <a:off x="2282597" y="1893502"/>
            <a:ext cx="312357" cy="273982"/>
          </a:xfrm>
          <a:prstGeom prst="star1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9" name="Isosceles Triangle 58">
            <a:extLst>
              <a:ext uri="{FF2B5EF4-FFF2-40B4-BE49-F238E27FC236}">
                <a16:creationId xmlns:a16="http://schemas.microsoft.com/office/drawing/2014/main" id="{F7F311EE-F2FB-411A-B43F-F8E8AE018ADC}"/>
              </a:ext>
            </a:extLst>
          </p:cNvPr>
          <p:cNvSpPr/>
          <p:nvPr/>
        </p:nvSpPr>
        <p:spPr>
          <a:xfrm rot="10800000">
            <a:off x="2282597" y="2375818"/>
            <a:ext cx="312357" cy="219489"/>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8" name="Rectangle 7">
            <a:extLst>
              <a:ext uri="{FF2B5EF4-FFF2-40B4-BE49-F238E27FC236}">
                <a16:creationId xmlns:a16="http://schemas.microsoft.com/office/drawing/2014/main" id="{9151E1A0-4BA6-46F0-95FF-7DC42B3169D0}"/>
              </a:ext>
            </a:extLst>
          </p:cNvPr>
          <p:cNvSpPr/>
          <p:nvPr/>
        </p:nvSpPr>
        <p:spPr>
          <a:xfrm>
            <a:off x="1482032" y="2849548"/>
            <a:ext cx="7163037" cy="3100156"/>
          </a:xfrm>
          <a:prstGeom prst="rect">
            <a:avLst/>
          </a:prstGeom>
          <a:noFill/>
          <a:ln w="127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Tree>
    <p:extLst>
      <p:ext uri="{BB962C8B-B14F-4D97-AF65-F5344CB8AC3E}">
        <p14:creationId xmlns:p14="http://schemas.microsoft.com/office/powerpoint/2010/main" val="2550008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EA939C3-E2A2-4752-B828-8EAB472FB112}"/>
              </a:ext>
            </a:extLst>
          </p:cNvPr>
          <p:cNvGraphicFramePr>
            <a:graphicFrameLocks noChangeAspect="1"/>
          </p:cNvGraphicFramePr>
          <p:nvPr>
            <p:custDataLst>
              <p:tags r:id="rId2"/>
            </p:custDataLst>
          </p:nvPr>
        </p:nvGraphicFramePr>
        <p:xfrm>
          <a:off x="1239540" y="644228"/>
          <a:ext cx="1290" cy="1290"/>
        </p:xfrm>
        <a:graphic>
          <a:graphicData uri="http://schemas.openxmlformats.org/presentationml/2006/ole">
            <mc:AlternateContent xmlns:mc="http://schemas.openxmlformats.org/markup-compatibility/2006">
              <mc:Choice xmlns:v="urn:schemas-microsoft-com:vml" Requires="v">
                <p:oleObj spid="_x0000_s2049" name="think-cell Slide" r:id="rId10" imgW="557" imgH="549" progId="TCLayout.ActiveDocument.1">
                  <p:embed/>
                </p:oleObj>
              </mc:Choice>
              <mc:Fallback>
                <p:oleObj name="think-cell Slide" r:id="rId10" imgW="557" imgH="549" progId="TCLayout.ActiveDocument.1">
                  <p:embed/>
                  <p:pic>
                    <p:nvPicPr>
                      <p:cNvPr id="5" name="Object 4" hidden="1">
                        <a:extLst>
                          <a:ext uri="{FF2B5EF4-FFF2-40B4-BE49-F238E27FC236}">
                            <a16:creationId xmlns:a16="http://schemas.microsoft.com/office/drawing/2014/main" id="{0EA939C3-E2A2-4752-B828-8EAB472FB112}"/>
                          </a:ext>
                        </a:extLst>
                      </p:cNvPr>
                      <p:cNvPicPr/>
                      <p:nvPr/>
                    </p:nvPicPr>
                    <p:blipFill>
                      <a:blip r:embed="rId11"/>
                      <a:stretch>
                        <a:fillRect/>
                      </a:stretch>
                    </p:blipFill>
                    <p:spPr>
                      <a:xfrm>
                        <a:off x="1239540" y="644228"/>
                        <a:ext cx="1290" cy="129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B9647C3-7AA3-418E-A9A3-1DB6914EDAAE}"/>
              </a:ext>
            </a:extLst>
          </p:cNvPr>
          <p:cNvSpPr/>
          <p:nvPr>
            <p:custDataLst>
              <p:tags r:id="rId3"/>
            </p:custDataLst>
          </p:nvPr>
        </p:nvSpPr>
        <p:spPr>
          <a:xfrm>
            <a:off x="1238250" y="642938"/>
            <a:ext cx="128984" cy="128984"/>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en-AU" sz="1625" dirty="0">
              <a:latin typeface="Arial" panose="020B0604020202020204" pitchFamily="34" charset="0"/>
              <a:cs typeface="Arial" panose="020B0604020202020204" pitchFamily="34" charset="0"/>
              <a:sym typeface="Arial" panose="020B0604020202020204" pitchFamily="34" charset="0"/>
            </a:endParaRPr>
          </a:p>
        </p:txBody>
      </p:sp>
      <p:sp>
        <p:nvSpPr>
          <p:cNvPr id="24" name="Title 23"/>
          <p:cNvSpPr>
            <a:spLocks noGrp="1"/>
          </p:cNvSpPr>
          <p:nvPr>
            <p:ph type="title"/>
          </p:nvPr>
        </p:nvSpPr>
        <p:spPr>
          <a:xfrm>
            <a:off x="1482031" y="656666"/>
            <a:ext cx="7495282" cy="747228"/>
          </a:xfrm>
        </p:spPr>
        <p:txBody>
          <a:bodyPr>
            <a:normAutofit/>
          </a:bodyPr>
          <a:lstStyle/>
          <a:p>
            <a:r>
              <a:rPr lang="en-AU" sz="2275" dirty="0"/>
              <a:t>Title  HSN Permit Survey Report</a:t>
            </a:r>
            <a:endParaRPr lang="en-US" sz="2275" dirty="0"/>
          </a:p>
        </p:txBody>
      </p:sp>
      <p:sp>
        <p:nvSpPr>
          <p:cNvPr id="23" name="Rectangle 5"/>
          <p:cNvSpPr txBox="1">
            <a:spLocks noChangeArrowheads="1"/>
          </p:cNvSpPr>
          <p:nvPr>
            <p:custDataLst>
              <p:tags r:id="rId4"/>
            </p:custDataLst>
          </p:nvPr>
        </p:nvSpPr>
        <p:spPr>
          <a:xfrm>
            <a:off x="615989" y="762714"/>
            <a:ext cx="8472961" cy="422671"/>
          </a:xfrm>
          <a:prstGeom prst="rect">
            <a:avLst/>
          </a:prstGeom>
        </p:spPr>
        <p:txBody>
          <a:bodyPr/>
          <a:lstStyle>
            <a:lvl1pPr algn="l" rtl="0" eaLnBrk="0" fontAlgn="base" hangingPunct="0">
              <a:spcBef>
                <a:spcPct val="0"/>
              </a:spcBef>
              <a:spcAft>
                <a:spcPct val="0"/>
              </a:spcAft>
              <a:defRPr sz="2400" b="0">
                <a:solidFill>
                  <a:schemeClr val="accent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a:lstStyle>
          <a:p>
            <a:endParaRPr lang="en-AU" sz="1800" dirty="0"/>
          </a:p>
        </p:txBody>
      </p:sp>
      <p:sp>
        <p:nvSpPr>
          <p:cNvPr id="3" name="Isosceles Triangle 2">
            <a:extLst>
              <a:ext uri="{FF2B5EF4-FFF2-40B4-BE49-F238E27FC236}">
                <a16:creationId xmlns:a16="http://schemas.microsoft.com/office/drawing/2014/main" id="{2326D43C-C8B5-469A-85C4-87048DF79679}"/>
              </a:ext>
            </a:extLst>
          </p:cNvPr>
          <p:cNvSpPr/>
          <p:nvPr/>
        </p:nvSpPr>
        <p:spPr>
          <a:xfrm rot="10800000">
            <a:off x="2687687" y="1338301"/>
            <a:ext cx="4799454" cy="1468762"/>
          </a:xfrm>
          <a:prstGeom prst="triangle">
            <a:avLst/>
          </a:prstGeom>
          <a:solidFill>
            <a:schemeClr val="bg1">
              <a:lumMod val="85000"/>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60" name="Rectangle 117">
            <a:extLst>
              <a:ext uri="{FF2B5EF4-FFF2-40B4-BE49-F238E27FC236}">
                <a16:creationId xmlns:a16="http://schemas.microsoft.com/office/drawing/2014/main" id="{8C8C0AEC-7AFE-4692-AFE4-477F6CABF84E}"/>
              </a:ext>
            </a:extLst>
          </p:cNvPr>
          <p:cNvSpPr>
            <a:spLocks noChangeArrowheads="1"/>
          </p:cNvSpPr>
          <p:nvPr/>
        </p:nvSpPr>
        <p:spPr bwMode="auto">
          <a:xfrm>
            <a:off x="402895" y="1433559"/>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3" name="Rectangle 117">
            <a:extLst>
              <a:ext uri="{FF2B5EF4-FFF2-40B4-BE49-F238E27FC236}">
                <a16:creationId xmlns:a16="http://schemas.microsoft.com/office/drawing/2014/main" id="{F04FD843-82CB-4632-8067-D6A8461FA23B}"/>
              </a:ext>
            </a:extLst>
          </p:cNvPr>
          <p:cNvSpPr>
            <a:spLocks noChangeArrowheads="1"/>
          </p:cNvSpPr>
          <p:nvPr/>
        </p:nvSpPr>
        <p:spPr bwMode="auto">
          <a:xfrm>
            <a:off x="402895" y="1860473"/>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4" name="Rectangle 117">
            <a:extLst>
              <a:ext uri="{FF2B5EF4-FFF2-40B4-BE49-F238E27FC236}">
                <a16:creationId xmlns:a16="http://schemas.microsoft.com/office/drawing/2014/main" id="{71621D7E-7C94-469D-AE07-8F240C26255A}"/>
              </a:ext>
            </a:extLst>
          </p:cNvPr>
          <p:cNvSpPr>
            <a:spLocks noChangeArrowheads="1"/>
          </p:cNvSpPr>
          <p:nvPr/>
        </p:nvSpPr>
        <p:spPr bwMode="auto">
          <a:xfrm>
            <a:off x="402895" y="2295571"/>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33" name="Rectangle 115"/>
          <p:cNvSpPr>
            <a:spLocks noChangeArrowheads="1"/>
          </p:cNvSpPr>
          <p:nvPr/>
        </p:nvSpPr>
        <p:spPr bwMode="auto">
          <a:xfrm>
            <a:off x="494000" y="1481403"/>
            <a:ext cx="1177805" cy="266700"/>
          </a:xfrm>
          <a:prstGeom prst="rect">
            <a:avLst/>
          </a:prstGeom>
          <a:noFill/>
          <a:ln w="12700">
            <a:noFill/>
            <a:round/>
            <a:headEnd/>
            <a:tailEnd/>
          </a:ln>
        </p:spPr>
        <p:txBody>
          <a:bodyPr anchor="ctr"/>
          <a:lstStyle/>
          <a:p>
            <a:r>
              <a:rPr lang="en-US" sz="813" b="1" noProof="1">
                <a:solidFill>
                  <a:schemeClr val="tx2"/>
                </a:solidFill>
                <a:cs typeface="Arial" panose="020B0604020202020204" pitchFamily="34" charset="0"/>
              </a:rPr>
              <a:t>CONTEXT</a:t>
            </a:r>
          </a:p>
        </p:txBody>
      </p:sp>
      <p:sp>
        <p:nvSpPr>
          <p:cNvPr id="34" name="Rectangle 116"/>
          <p:cNvSpPr>
            <a:spLocks noChangeArrowheads="1"/>
          </p:cNvSpPr>
          <p:nvPr/>
        </p:nvSpPr>
        <p:spPr bwMode="auto">
          <a:xfrm>
            <a:off x="495745" y="1897541"/>
            <a:ext cx="1177805"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TRIGGER</a:t>
            </a:r>
          </a:p>
        </p:txBody>
      </p:sp>
      <p:sp>
        <p:nvSpPr>
          <p:cNvPr id="35" name="Rectangle 117"/>
          <p:cNvSpPr>
            <a:spLocks noChangeArrowheads="1"/>
          </p:cNvSpPr>
          <p:nvPr/>
        </p:nvSpPr>
        <p:spPr bwMode="auto">
          <a:xfrm>
            <a:off x="495745" y="2324966"/>
            <a:ext cx="1177805"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QUESTION</a:t>
            </a:r>
          </a:p>
        </p:txBody>
      </p:sp>
      <p:sp>
        <p:nvSpPr>
          <p:cNvPr id="36" name="Rectangle 120"/>
          <p:cNvSpPr>
            <a:spLocks noChangeArrowheads="1"/>
          </p:cNvSpPr>
          <p:nvPr/>
        </p:nvSpPr>
        <p:spPr bwMode="auto">
          <a:xfrm>
            <a:off x="2024035" y="1426846"/>
            <a:ext cx="7579466" cy="45155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There is an opportunity for creative thinking to improve the housing shortage in Jefferson County.</a:t>
            </a:r>
          </a:p>
        </p:txBody>
      </p:sp>
      <p:sp>
        <p:nvSpPr>
          <p:cNvPr id="37" name="Rectangle 119"/>
          <p:cNvSpPr>
            <a:spLocks noChangeArrowheads="1"/>
          </p:cNvSpPr>
          <p:nvPr/>
        </p:nvSpPr>
        <p:spPr bwMode="auto">
          <a:xfrm>
            <a:off x="2024035" y="1910251"/>
            <a:ext cx="7579466" cy="25519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HSN Permitting Team has completed a survey that offers some ideas to help with the housing shortage.</a:t>
            </a:r>
            <a:endParaRPr lang="en-AU" sz="975" dirty="0">
              <a:solidFill>
                <a:schemeClr val="tx2"/>
              </a:solidFill>
              <a:latin typeface="Avenir Book" panose="02000503020000020003" pitchFamily="2" charset="0"/>
              <a:cs typeface="Arial" charset="0"/>
            </a:endParaRPr>
          </a:p>
        </p:txBody>
      </p:sp>
      <p:sp>
        <p:nvSpPr>
          <p:cNvPr id="38" name="Rectangle 120"/>
          <p:cNvSpPr>
            <a:spLocks noChangeArrowheads="1"/>
          </p:cNvSpPr>
          <p:nvPr/>
        </p:nvSpPr>
        <p:spPr bwMode="auto">
          <a:xfrm>
            <a:off x="2024035" y="2337550"/>
            <a:ext cx="7579466" cy="258366"/>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What are your ideas?</a:t>
            </a:r>
          </a:p>
        </p:txBody>
      </p:sp>
      <p:sp>
        <p:nvSpPr>
          <p:cNvPr id="41" name="Rectangle 56"/>
          <p:cNvSpPr>
            <a:spLocks noChangeArrowheads="1"/>
          </p:cNvSpPr>
          <p:nvPr>
            <p:custDataLst>
              <p:tags r:id="rId5"/>
            </p:custDataLst>
          </p:nvPr>
        </p:nvSpPr>
        <p:spPr bwMode="gray">
          <a:xfrm>
            <a:off x="493998" y="4555803"/>
            <a:ext cx="2895396" cy="1711620"/>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For affordable housing to be approved more easily, communication between council and applicants must be fast and clear</a:t>
            </a:r>
          </a:p>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However, communication is currently neither</a:t>
            </a:r>
          </a:p>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As a result, we suggest improving speed and clarity</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Clear set if instructions</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Timely responses</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Clear reasoning when not in compliance</a:t>
            </a:r>
          </a:p>
        </p:txBody>
      </p:sp>
      <p:sp>
        <p:nvSpPr>
          <p:cNvPr id="43" name="Rectangle 56"/>
          <p:cNvSpPr>
            <a:spLocks noChangeArrowheads="1"/>
          </p:cNvSpPr>
          <p:nvPr>
            <p:custDataLst>
              <p:tags r:id="rId6"/>
            </p:custDataLst>
          </p:nvPr>
        </p:nvSpPr>
        <p:spPr bwMode="gray">
          <a:xfrm>
            <a:off x="3578785" y="4555803"/>
            <a:ext cx="2780330"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Get same answer from all representatives</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Consistent reading of regulations: Accept licensed engineers drawings </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 Time to get response should be within acceptable timeframe</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Routine template</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sp>
        <p:nvSpPr>
          <p:cNvPr id="45" name="Rectangle 56"/>
          <p:cNvSpPr>
            <a:spLocks noChangeArrowheads="1"/>
          </p:cNvSpPr>
          <p:nvPr>
            <p:custDataLst>
              <p:tags r:id="rId7"/>
            </p:custDataLst>
          </p:nvPr>
        </p:nvSpPr>
        <p:spPr bwMode="gray">
          <a:xfrm>
            <a:off x="6686634" y="4555803"/>
            <a:ext cx="2780329"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People should be treated respectfully</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sp>
        <p:nvSpPr>
          <p:cNvPr id="39" name="Rectangle 117"/>
          <p:cNvSpPr>
            <a:spLocks noChangeArrowheads="1"/>
          </p:cNvSpPr>
          <p:nvPr/>
        </p:nvSpPr>
        <p:spPr bwMode="auto">
          <a:xfrm>
            <a:off x="511118" y="2634248"/>
            <a:ext cx="8912815" cy="1263329"/>
          </a:xfrm>
          <a:prstGeom prst="rect">
            <a:avLst/>
          </a:prstGeom>
          <a:solidFill>
            <a:schemeClr val="accent4"/>
          </a:solidFill>
          <a:ln w="28575" cmpd="sng">
            <a:noFill/>
            <a:round/>
            <a:headEnd/>
            <a:tailEnd/>
          </a:ln>
        </p:spPr>
        <p:txBody>
          <a:bodyPr wrap="square" tIns="105300" bIns="105300" anchor="ctr">
            <a:spAutoFit/>
          </a:bodyPr>
          <a:lstStyle/>
          <a:p>
            <a:pPr algn="ctr" defTabSz="671530"/>
            <a:r>
              <a:rPr lang="en-US" sz="1138" b="1" dirty="0">
                <a:solidFill>
                  <a:schemeClr val="bg1"/>
                </a:solidFill>
                <a:latin typeface="Avenir Book" panose="02000503020000020003" pitchFamily="2" charset="0"/>
                <a:ea typeface="MS PGothic" pitchFamily="34" charset="-128"/>
                <a:cs typeface="MS PGothic" pitchFamily="34" charset="-128"/>
              </a:rPr>
              <a:t>#1 - We recommend that you improve communication, establish consistency and reduce cost for application permits.</a:t>
            </a:r>
          </a:p>
          <a:p>
            <a:pPr algn="ctr" defTabSz="671530"/>
            <a:r>
              <a:rPr lang="en-US" sz="1138" b="1" dirty="0">
                <a:solidFill>
                  <a:schemeClr val="bg1"/>
                </a:solidFill>
                <a:latin typeface="Avenir Book" panose="02000503020000020003" pitchFamily="2" charset="0"/>
                <a:ea typeface="MS PGothic" pitchFamily="34" charset="-128"/>
                <a:cs typeface="MS PGothic" pitchFamily="34" charset="-128"/>
              </a:rPr>
              <a:t>#2 - the new opportunities will be crucial for our county’s economic growth</a:t>
            </a:r>
          </a:p>
          <a:p>
            <a:pPr algn="ctr" defTabSz="671530"/>
            <a:r>
              <a:rPr lang="en-US" sz="1138" b="1" dirty="0">
                <a:solidFill>
                  <a:schemeClr val="bg1"/>
                </a:solidFill>
                <a:latin typeface="Avenir Book" panose="02000503020000020003" pitchFamily="2" charset="0"/>
                <a:ea typeface="MS PGothic" pitchFamily="34" charset="-128"/>
                <a:cs typeface="MS PGothic" pitchFamily="34" charset="-128"/>
              </a:rPr>
              <a:t>#3 - So multiple parties can benefit: 1) employers 2) businesses 3) employees, as well as city itself (from taxes, growing and a younger community...)</a:t>
            </a:r>
          </a:p>
          <a:p>
            <a:pPr algn="ctr" defTabSz="671530"/>
            <a:r>
              <a:rPr lang="en-US" sz="1138" b="1" dirty="0">
                <a:solidFill>
                  <a:schemeClr val="bg1"/>
                </a:solidFill>
                <a:latin typeface="Avenir Book" panose="02000503020000020003" pitchFamily="2" charset="0"/>
                <a:ea typeface="MS PGothic" pitchFamily="34" charset="-128"/>
                <a:cs typeface="MS PGothic" pitchFamily="34" charset="-128"/>
              </a:rPr>
              <a:t>We have some ideas for helping the Planning Department to stimulate economic growth in Jefferson County that will benefit everybody locally.</a:t>
            </a:r>
          </a:p>
        </p:txBody>
      </p:sp>
      <p:sp>
        <p:nvSpPr>
          <p:cNvPr id="40" name="Rectangle 125"/>
          <p:cNvSpPr>
            <a:spLocks noChangeArrowheads="1"/>
          </p:cNvSpPr>
          <p:nvPr/>
        </p:nvSpPr>
        <p:spPr bwMode="auto">
          <a:xfrm>
            <a:off x="494003" y="3988382"/>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suggest improving speed and clarity of communication with applicants </a:t>
            </a:r>
          </a:p>
        </p:txBody>
      </p:sp>
      <p:sp>
        <p:nvSpPr>
          <p:cNvPr id="42" name="Rectangle 125"/>
          <p:cNvSpPr>
            <a:spLocks noChangeArrowheads="1"/>
          </p:cNvSpPr>
          <p:nvPr/>
        </p:nvSpPr>
        <p:spPr bwMode="auto">
          <a:xfrm>
            <a:off x="3578785" y="3988382"/>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need to establish consistency in reviewing applications</a:t>
            </a:r>
          </a:p>
        </p:txBody>
      </p:sp>
      <p:sp>
        <p:nvSpPr>
          <p:cNvPr id="44" name="Rectangle 125"/>
          <p:cNvSpPr>
            <a:spLocks noChangeArrowheads="1"/>
          </p:cNvSpPr>
          <p:nvPr/>
        </p:nvSpPr>
        <p:spPr bwMode="auto">
          <a:xfrm>
            <a:off x="6663566" y="3988382"/>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need to reduce the cost of applications by speeding up approvals</a:t>
            </a:r>
          </a:p>
        </p:txBody>
      </p:sp>
      <p:sp>
        <p:nvSpPr>
          <p:cNvPr id="2" name="Oval 1">
            <a:extLst>
              <a:ext uri="{FF2B5EF4-FFF2-40B4-BE49-F238E27FC236}">
                <a16:creationId xmlns:a16="http://schemas.microsoft.com/office/drawing/2014/main" id="{967AAF79-75AE-42EB-A5EC-5AF3C0A374E0}"/>
              </a:ext>
            </a:extLst>
          </p:cNvPr>
          <p:cNvSpPr/>
          <p:nvPr/>
        </p:nvSpPr>
        <p:spPr>
          <a:xfrm>
            <a:off x="1418779" y="1481402"/>
            <a:ext cx="401818" cy="27398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7" name="Star: 12 Points 56">
            <a:extLst>
              <a:ext uri="{FF2B5EF4-FFF2-40B4-BE49-F238E27FC236}">
                <a16:creationId xmlns:a16="http://schemas.microsoft.com/office/drawing/2014/main" id="{E66AD3D3-58FC-4646-B935-5333D564AF05}"/>
              </a:ext>
            </a:extLst>
          </p:cNvPr>
          <p:cNvSpPr/>
          <p:nvPr/>
        </p:nvSpPr>
        <p:spPr>
          <a:xfrm>
            <a:off x="1418779" y="1893502"/>
            <a:ext cx="401818" cy="273982"/>
          </a:xfrm>
          <a:prstGeom prst="star1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9" name="Isosceles Triangle 58">
            <a:extLst>
              <a:ext uri="{FF2B5EF4-FFF2-40B4-BE49-F238E27FC236}">
                <a16:creationId xmlns:a16="http://schemas.microsoft.com/office/drawing/2014/main" id="{F7F311EE-F2FB-411A-B43F-F8E8AE018ADC}"/>
              </a:ext>
            </a:extLst>
          </p:cNvPr>
          <p:cNvSpPr/>
          <p:nvPr/>
        </p:nvSpPr>
        <p:spPr>
          <a:xfrm rot="10800000">
            <a:off x="1418779" y="2375818"/>
            <a:ext cx="401818" cy="219489"/>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Tree>
    <p:extLst>
      <p:ext uri="{BB962C8B-B14F-4D97-AF65-F5344CB8AC3E}">
        <p14:creationId xmlns:p14="http://schemas.microsoft.com/office/powerpoint/2010/main" val="2011738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0EA939C3-E2A2-4752-B828-8EAB472FB112}"/>
              </a:ext>
            </a:extLst>
          </p:cNvPr>
          <p:cNvGraphicFramePr>
            <a:graphicFrameLocks noChangeAspect="1"/>
          </p:cNvGraphicFramePr>
          <p:nvPr>
            <p:custDataLst>
              <p:tags r:id="rId2"/>
            </p:custDataLst>
          </p:nvPr>
        </p:nvGraphicFramePr>
        <p:xfrm>
          <a:off x="1239540" y="644228"/>
          <a:ext cx="1290" cy="1290"/>
        </p:xfrm>
        <a:graphic>
          <a:graphicData uri="http://schemas.openxmlformats.org/presentationml/2006/ole">
            <mc:AlternateContent xmlns:mc="http://schemas.openxmlformats.org/markup-compatibility/2006">
              <mc:Choice xmlns:v="urn:schemas-microsoft-com:vml" Requires="v">
                <p:oleObj spid="_x0000_s3073" name="think-cell Slide" r:id="rId10" imgW="557" imgH="549" progId="TCLayout.ActiveDocument.1">
                  <p:embed/>
                </p:oleObj>
              </mc:Choice>
              <mc:Fallback>
                <p:oleObj name="think-cell Slide" r:id="rId10" imgW="557" imgH="549" progId="TCLayout.ActiveDocument.1">
                  <p:embed/>
                  <p:pic>
                    <p:nvPicPr>
                      <p:cNvPr id="5" name="Object 4" hidden="1">
                        <a:extLst>
                          <a:ext uri="{FF2B5EF4-FFF2-40B4-BE49-F238E27FC236}">
                            <a16:creationId xmlns:a16="http://schemas.microsoft.com/office/drawing/2014/main" id="{0EA939C3-E2A2-4752-B828-8EAB472FB112}"/>
                          </a:ext>
                        </a:extLst>
                      </p:cNvPr>
                      <p:cNvPicPr/>
                      <p:nvPr/>
                    </p:nvPicPr>
                    <p:blipFill>
                      <a:blip r:embed="rId11"/>
                      <a:stretch>
                        <a:fillRect/>
                      </a:stretch>
                    </p:blipFill>
                    <p:spPr>
                      <a:xfrm>
                        <a:off x="1239540" y="644228"/>
                        <a:ext cx="1290" cy="1290"/>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DB9647C3-7AA3-418E-A9A3-1DB6914EDAAE}"/>
              </a:ext>
            </a:extLst>
          </p:cNvPr>
          <p:cNvSpPr/>
          <p:nvPr>
            <p:custDataLst>
              <p:tags r:id="rId3"/>
            </p:custDataLst>
          </p:nvPr>
        </p:nvSpPr>
        <p:spPr>
          <a:xfrm>
            <a:off x="1238250" y="642938"/>
            <a:ext cx="128984" cy="128984"/>
          </a:xfrm>
          <a:prstGeom prst="rect">
            <a:avLst/>
          </a:prstGeom>
        </p:spPr>
        <p:style>
          <a:lnRef idx="1">
            <a:schemeClr val="accent1"/>
          </a:lnRef>
          <a:fillRef idx="3">
            <a:schemeClr val="accent1"/>
          </a:fillRef>
          <a:effectRef idx="2">
            <a:schemeClr val="accent1"/>
          </a:effectRef>
          <a:fontRef idx="minor">
            <a:schemeClr val="lt1"/>
          </a:fontRef>
        </p:style>
        <p:txBody>
          <a:bodyPr vert="horz" wrap="none" lIns="0" tIns="0" rIns="0" bIns="0" numCol="1" spcCol="0" rtlCol="0" anchor="ctr" anchorCtr="0">
            <a:noAutofit/>
          </a:bodyPr>
          <a:lstStyle/>
          <a:p>
            <a:pPr algn="ctr"/>
            <a:endParaRPr lang="en-AU" sz="1625" dirty="0">
              <a:latin typeface="Arial" panose="020B0604020202020204" pitchFamily="34" charset="0"/>
              <a:cs typeface="Arial" panose="020B0604020202020204" pitchFamily="34" charset="0"/>
              <a:sym typeface="Arial" panose="020B0604020202020204" pitchFamily="34" charset="0"/>
            </a:endParaRPr>
          </a:p>
        </p:txBody>
      </p:sp>
      <p:sp>
        <p:nvSpPr>
          <p:cNvPr id="24" name="Title 23"/>
          <p:cNvSpPr>
            <a:spLocks noGrp="1"/>
          </p:cNvSpPr>
          <p:nvPr>
            <p:ph type="title"/>
          </p:nvPr>
        </p:nvSpPr>
        <p:spPr>
          <a:xfrm>
            <a:off x="431515" y="656666"/>
            <a:ext cx="8545798" cy="747228"/>
          </a:xfrm>
        </p:spPr>
        <p:txBody>
          <a:bodyPr>
            <a:normAutofit/>
          </a:bodyPr>
          <a:lstStyle/>
          <a:p>
            <a:r>
              <a:rPr lang="en-AU" sz="2275" dirty="0"/>
              <a:t>FINAL -  HSN Permit Survey Report</a:t>
            </a:r>
            <a:endParaRPr lang="en-US" sz="2275" dirty="0"/>
          </a:p>
        </p:txBody>
      </p:sp>
      <p:sp>
        <p:nvSpPr>
          <p:cNvPr id="23" name="Rectangle 5"/>
          <p:cNvSpPr txBox="1">
            <a:spLocks noChangeArrowheads="1"/>
          </p:cNvSpPr>
          <p:nvPr>
            <p:custDataLst>
              <p:tags r:id="rId4"/>
            </p:custDataLst>
          </p:nvPr>
        </p:nvSpPr>
        <p:spPr>
          <a:xfrm>
            <a:off x="615989" y="762714"/>
            <a:ext cx="8472961" cy="422671"/>
          </a:xfrm>
          <a:prstGeom prst="rect">
            <a:avLst/>
          </a:prstGeom>
        </p:spPr>
        <p:txBody>
          <a:bodyPr/>
          <a:lstStyle>
            <a:lvl1pPr algn="l" rtl="0" eaLnBrk="0" fontAlgn="base" hangingPunct="0">
              <a:spcBef>
                <a:spcPct val="0"/>
              </a:spcBef>
              <a:spcAft>
                <a:spcPct val="0"/>
              </a:spcAft>
              <a:defRPr sz="2400" b="0">
                <a:solidFill>
                  <a:schemeClr val="accent6"/>
                </a:solidFill>
                <a:latin typeface="+mj-lt"/>
                <a:ea typeface="ＭＳ Ｐゴシック" charset="-128"/>
                <a:cs typeface="ＭＳ Ｐゴシック" charset="-128"/>
              </a:defRPr>
            </a:lvl1pPr>
            <a:lvl2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2pPr>
            <a:lvl3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3pPr>
            <a:lvl4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4pPr>
            <a:lvl5pPr algn="l" rtl="0" eaLnBrk="0" fontAlgn="base" hangingPunct="0">
              <a:spcBef>
                <a:spcPct val="0"/>
              </a:spcBef>
              <a:spcAft>
                <a:spcPct val="0"/>
              </a:spcAft>
              <a:defRPr sz="2400" b="1">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2400" b="1">
                <a:solidFill>
                  <a:schemeClr val="tx2"/>
                </a:solidFill>
                <a:latin typeface="Arial" charset="0"/>
              </a:defRPr>
            </a:lvl6pPr>
            <a:lvl7pPr marL="914400" algn="l" rtl="0" fontAlgn="base">
              <a:spcBef>
                <a:spcPct val="0"/>
              </a:spcBef>
              <a:spcAft>
                <a:spcPct val="0"/>
              </a:spcAft>
              <a:defRPr sz="2400" b="1">
                <a:solidFill>
                  <a:schemeClr val="tx2"/>
                </a:solidFill>
                <a:latin typeface="Arial" charset="0"/>
              </a:defRPr>
            </a:lvl7pPr>
            <a:lvl8pPr marL="1371600" algn="l" rtl="0" fontAlgn="base">
              <a:spcBef>
                <a:spcPct val="0"/>
              </a:spcBef>
              <a:spcAft>
                <a:spcPct val="0"/>
              </a:spcAft>
              <a:defRPr sz="2400" b="1">
                <a:solidFill>
                  <a:schemeClr val="tx2"/>
                </a:solidFill>
                <a:latin typeface="Arial" charset="0"/>
              </a:defRPr>
            </a:lvl8pPr>
            <a:lvl9pPr marL="1828800" algn="l" rtl="0" fontAlgn="base">
              <a:spcBef>
                <a:spcPct val="0"/>
              </a:spcBef>
              <a:spcAft>
                <a:spcPct val="0"/>
              </a:spcAft>
              <a:defRPr sz="2400" b="1">
                <a:solidFill>
                  <a:schemeClr val="tx2"/>
                </a:solidFill>
                <a:latin typeface="Arial" charset="0"/>
              </a:defRPr>
            </a:lvl9pPr>
          </a:lstStyle>
          <a:p>
            <a:endParaRPr lang="en-AU" sz="1800" dirty="0"/>
          </a:p>
        </p:txBody>
      </p:sp>
      <p:sp>
        <p:nvSpPr>
          <p:cNvPr id="3" name="Isosceles Triangle 2">
            <a:extLst>
              <a:ext uri="{FF2B5EF4-FFF2-40B4-BE49-F238E27FC236}">
                <a16:creationId xmlns:a16="http://schemas.microsoft.com/office/drawing/2014/main" id="{2326D43C-C8B5-469A-85C4-87048DF79679}"/>
              </a:ext>
            </a:extLst>
          </p:cNvPr>
          <p:cNvSpPr/>
          <p:nvPr/>
        </p:nvSpPr>
        <p:spPr>
          <a:xfrm rot="10800000">
            <a:off x="2687687" y="1338301"/>
            <a:ext cx="4799454" cy="1468762"/>
          </a:xfrm>
          <a:prstGeom prst="triangle">
            <a:avLst/>
          </a:prstGeom>
          <a:solidFill>
            <a:schemeClr val="bg1">
              <a:lumMod val="85000"/>
              <a:alpha val="3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60" name="Rectangle 117">
            <a:extLst>
              <a:ext uri="{FF2B5EF4-FFF2-40B4-BE49-F238E27FC236}">
                <a16:creationId xmlns:a16="http://schemas.microsoft.com/office/drawing/2014/main" id="{8C8C0AEC-7AFE-4692-AFE4-477F6CABF84E}"/>
              </a:ext>
            </a:extLst>
          </p:cNvPr>
          <p:cNvSpPr>
            <a:spLocks noChangeArrowheads="1"/>
          </p:cNvSpPr>
          <p:nvPr/>
        </p:nvSpPr>
        <p:spPr bwMode="auto">
          <a:xfrm>
            <a:off x="402895" y="1433559"/>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3" name="Rectangle 117">
            <a:extLst>
              <a:ext uri="{FF2B5EF4-FFF2-40B4-BE49-F238E27FC236}">
                <a16:creationId xmlns:a16="http://schemas.microsoft.com/office/drawing/2014/main" id="{F04FD843-82CB-4632-8067-D6A8461FA23B}"/>
              </a:ext>
            </a:extLst>
          </p:cNvPr>
          <p:cNvSpPr>
            <a:spLocks noChangeArrowheads="1"/>
          </p:cNvSpPr>
          <p:nvPr/>
        </p:nvSpPr>
        <p:spPr bwMode="auto">
          <a:xfrm>
            <a:off x="402895" y="1860473"/>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64" name="Rectangle 117">
            <a:extLst>
              <a:ext uri="{FF2B5EF4-FFF2-40B4-BE49-F238E27FC236}">
                <a16:creationId xmlns:a16="http://schemas.microsoft.com/office/drawing/2014/main" id="{71621D7E-7C94-469D-AE07-8F240C26255A}"/>
              </a:ext>
            </a:extLst>
          </p:cNvPr>
          <p:cNvSpPr>
            <a:spLocks noChangeArrowheads="1"/>
          </p:cNvSpPr>
          <p:nvPr/>
        </p:nvSpPr>
        <p:spPr bwMode="auto">
          <a:xfrm>
            <a:off x="402895" y="2295571"/>
            <a:ext cx="9200605" cy="350258"/>
          </a:xfrm>
          <a:prstGeom prst="rect">
            <a:avLst/>
          </a:prstGeom>
          <a:solidFill>
            <a:schemeClr val="bg1"/>
          </a:solidFill>
          <a:ln w="12700" cmpd="sng">
            <a:solidFill>
              <a:schemeClr val="bg1">
                <a:lumMod val="85000"/>
              </a:schemeClr>
            </a:solidFill>
            <a:round/>
            <a:headEnd/>
            <a:tailEnd/>
          </a:ln>
        </p:spPr>
        <p:txBody>
          <a:bodyPr wrap="square" tIns="105300" bIns="105300" anchor="ctr">
            <a:spAutoFit/>
          </a:bodyPr>
          <a:lstStyle/>
          <a:p>
            <a:pPr algn="ctr" defTabSz="671530"/>
            <a:endParaRPr lang="en-US" sz="894" dirty="0">
              <a:solidFill>
                <a:srgbClr val="0B5A77"/>
              </a:solidFill>
              <a:ea typeface="MS PGothic" pitchFamily="34" charset="-128"/>
              <a:cs typeface="MS PGothic" pitchFamily="34" charset="-128"/>
            </a:endParaRPr>
          </a:p>
        </p:txBody>
      </p:sp>
      <p:sp>
        <p:nvSpPr>
          <p:cNvPr id="33" name="Rectangle 115"/>
          <p:cNvSpPr>
            <a:spLocks noChangeArrowheads="1"/>
          </p:cNvSpPr>
          <p:nvPr/>
        </p:nvSpPr>
        <p:spPr bwMode="auto">
          <a:xfrm>
            <a:off x="494000" y="1481403"/>
            <a:ext cx="1177805" cy="266700"/>
          </a:xfrm>
          <a:prstGeom prst="rect">
            <a:avLst/>
          </a:prstGeom>
          <a:noFill/>
          <a:ln w="12700">
            <a:noFill/>
            <a:round/>
            <a:headEnd/>
            <a:tailEnd/>
          </a:ln>
        </p:spPr>
        <p:txBody>
          <a:bodyPr anchor="ctr"/>
          <a:lstStyle/>
          <a:p>
            <a:r>
              <a:rPr lang="en-US" sz="813" b="1" noProof="1">
                <a:solidFill>
                  <a:schemeClr val="tx2"/>
                </a:solidFill>
                <a:cs typeface="Arial" panose="020B0604020202020204" pitchFamily="34" charset="0"/>
              </a:rPr>
              <a:t>CONTEXT</a:t>
            </a:r>
          </a:p>
        </p:txBody>
      </p:sp>
      <p:sp>
        <p:nvSpPr>
          <p:cNvPr id="34" name="Rectangle 116"/>
          <p:cNvSpPr>
            <a:spLocks noChangeArrowheads="1"/>
          </p:cNvSpPr>
          <p:nvPr/>
        </p:nvSpPr>
        <p:spPr bwMode="auto">
          <a:xfrm>
            <a:off x="495745" y="1897541"/>
            <a:ext cx="1177805"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TRIGGER</a:t>
            </a:r>
          </a:p>
        </p:txBody>
      </p:sp>
      <p:sp>
        <p:nvSpPr>
          <p:cNvPr id="35" name="Rectangle 117"/>
          <p:cNvSpPr>
            <a:spLocks noChangeArrowheads="1"/>
          </p:cNvSpPr>
          <p:nvPr/>
        </p:nvSpPr>
        <p:spPr bwMode="auto">
          <a:xfrm>
            <a:off x="495745" y="2324966"/>
            <a:ext cx="1177805" cy="266700"/>
          </a:xfrm>
          <a:prstGeom prst="rect">
            <a:avLst/>
          </a:prstGeom>
          <a:noFill/>
          <a:ln w="12700">
            <a:noFill/>
            <a:round/>
            <a:headEnd/>
            <a:tailEnd/>
          </a:ln>
        </p:spPr>
        <p:txBody>
          <a:bodyPr anchor="ctr"/>
          <a:lstStyle/>
          <a:p>
            <a:r>
              <a:rPr lang="en-US" sz="813" b="1" dirty="0">
                <a:solidFill>
                  <a:schemeClr val="tx2"/>
                </a:solidFill>
                <a:cs typeface="Arial" panose="020B0604020202020204" pitchFamily="34" charset="0"/>
              </a:rPr>
              <a:t>QUESTION</a:t>
            </a:r>
          </a:p>
        </p:txBody>
      </p:sp>
      <p:sp>
        <p:nvSpPr>
          <p:cNvPr id="36" name="Rectangle 120"/>
          <p:cNvSpPr>
            <a:spLocks noChangeArrowheads="1"/>
          </p:cNvSpPr>
          <p:nvPr/>
        </p:nvSpPr>
        <p:spPr bwMode="auto">
          <a:xfrm>
            <a:off x="2024035" y="1426846"/>
            <a:ext cx="7579466" cy="45155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There is an opportunity for creative thinking to improve the housing shortage in Jefferson County, which may be exacerbated by the covid migration which may increase in demand for housing.</a:t>
            </a:r>
          </a:p>
        </p:txBody>
      </p:sp>
      <p:sp>
        <p:nvSpPr>
          <p:cNvPr id="37" name="Rectangle 119"/>
          <p:cNvSpPr>
            <a:spLocks noChangeArrowheads="1"/>
          </p:cNvSpPr>
          <p:nvPr/>
        </p:nvSpPr>
        <p:spPr bwMode="auto">
          <a:xfrm>
            <a:off x="2024035" y="1910251"/>
            <a:ext cx="7579466" cy="255191"/>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HSN Permitting Team has completed a survey that offers some ideas to help with the housing shortage.</a:t>
            </a:r>
            <a:endParaRPr lang="en-AU" sz="975" dirty="0">
              <a:solidFill>
                <a:schemeClr val="tx2"/>
              </a:solidFill>
              <a:latin typeface="Avenir Book" panose="02000503020000020003" pitchFamily="2" charset="0"/>
              <a:cs typeface="Arial" charset="0"/>
            </a:endParaRPr>
          </a:p>
        </p:txBody>
      </p:sp>
      <p:sp>
        <p:nvSpPr>
          <p:cNvPr id="38" name="Rectangle 120"/>
          <p:cNvSpPr>
            <a:spLocks noChangeArrowheads="1"/>
          </p:cNvSpPr>
          <p:nvPr/>
        </p:nvSpPr>
        <p:spPr bwMode="auto">
          <a:xfrm>
            <a:off x="2024035" y="2337550"/>
            <a:ext cx="7579466" cy="258366"/>
          </a:xfrm>
          <a:prstGeom prst="rect">
            <a:avLst/>
          </a:prstGeom>
          <a:noFill/>
          <a:ln w="12700">
            <a:noFill/>
            <a:round/>
            <a:headEnd/>
            <a:tailEnd/>
          </a:ln>
        </p:spPr>
        <p:txBody>
          <a:bodyPr anchor="ctr"/>
          <a:lstStyle/>
          <a:p>
            <a:r>
              <a:rPr lang="en-US" sz="975" dirty="0">
                <a:solidFill>
                  <a:schemeClr val="tx2"/>
                </a:solidFill>
                <a:latin typeface="Avenir Book" panose="02000503020000020003" pitchFamily="2" charset="0"/>
                <a:cs typeface="Arial" charset="0"/>
              </a:rPr>
              <a:t>What are your ideas?</a:t>
            </a:r>
          </a:p>
        </p:txBody>
      </p:sp>
      <p:sp>
        <p:nvSpPr>
          <p:cNvPr id="41" name="Rectangle 56"/>
          <p:cNvSpPr>
            <a:spLocks noChangeArrowheads="1"/>
          </p:cNvSpPr>
          <p:nvPr>
            <p:custDataLst>
              <p:tags r:id="rId5"/>
            </p:custDataLst>
          </p:nvPr>
        </p:nvSpPr>
        <p:spPr bwMode="gray">
          <a:xfrm>
            <a:off x="493998" y="4141944"/>
            <a:ext cx="2895396" cy="1711620"/>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For affordable housing to be approved more easily, communication between council and applicants must be fast and clear</a:t>
            </a:r>
          </a:p>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However, communication is currently neither</a:t>
            </a:r>
          </a:p>
          <a:p>
            <a:pPr marL="133353"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As a result, we suggest improving speed and clarity</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Clear set if instructions</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Timely responses</a:t>
            </a:r>
          </a:p>
          <a:p>
            <a:pPr marL="504828" lvl="1" indent="-133353" defTabSz="671530">
              <a:spcAft>
                <a:spcPts val="450"/>
              </a:spcAft>
              <a:buClr>
                <a:schemeClr val="accent5"/>
              </a:buClr>
              <a:buFont typeface="Arial" charset="0"/>
              <a:buChar char="•"/>
            </a:pPr>
            <a:r>
              <a:rPr lang="en-US" sz="813" dirty="0">
                <a:solidFill>
                  <a:schemeClr val="tx2"/>
                </a:solidFill>
                <a:latin typeface="Avenir Book" panose="02000503020000020003" pitchFamily="2" charset="0"/>
                <a:cs typeface="Arial" panose="020B0604020202020204" pitchFamily="34" charset="0"/>
              </a:rPr>
              <a:t>Clear reasoning when not in compliance</a:t>
            </a:r>
          </a:p>
        </p:txBody>
      </p:sp>
      <p:sp>
        <p:nvSpPr>
          <p:cNvPr id="43" name="Rectangle 56"/>
          <p:cNvSpPr>
            <a:spLocks noChangeArrowheads="1"/>
          </p:cNvSpPr>
          <p:nvPr>
            <p:custDataLst>
              <p:tags r:id="rId6"/>
            </p:custDataLst>
          </p:nvPr>
        </p:nvSpPr>
        <p:spPr bwMode="gray">
          <a:xfrm>
            <a:off x="3578785" y="4141944"/>
            <a:ext cx="2780330"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Currently different representatives give different answers to the same question, which slows the process. To get faster approvals, we need the same answer from all representatives</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Consistent reading of regulations: Accept licensed engineers drawings </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 Time to get response should be within acceptable timeframe</a:t>
            </a:r>
          </a:p>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Routine template</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sp>
        <p:nvSpPr>
          <p:cNvPr id="45" name="Rectangle 56"/>
          <p:cNvSpPr>
            <a:spLocks noChangeArrowheads="1"/>
          </p:cNvSpPr>
          <p:nvPr>
            <p:custDataLst>
              <p:tags r:id="rId7"/>
            </p:custDataLst>
          </p:nvPr>
        </p:nvSpPr>
        <p:spPr bwMode="gray">
          <a:xfrm>
            <a:off x="6686634" y="4141944"/>
            <a:ext cx="2780329" cy="1392411"/>
          </a:xfrm>
          <a:prstGeom prst="rect">
            <a:avLst/>
          </a:prstGeom>
          <a:noFill/>
          <a:ln w="12700">
            <a:noFill/>
            <a:round/>
            <a:headEnd/>
            <a:tailEnd/>
          </a:ln>
        </p:spPr>
        <p:txBody>
          <a:bodyPr lIns="27000" tIns="33602" rIns="27000" bIns="33602"/>
          <a:lstStyle/>
          <a:p>
            <a:pPr marL="133353" indent="-133353" defTabSz="671530">
              <a:spcAft>
                <a:spcPts val="450"/>
              </a:spcAft>
              <a:buClr>
                <a:schemeClr val="accent5"/>
              </a:buClr>
              <a:buFont typeface="Arial" charset="0"/>
              <a:buChar char="•"/>
            </a:pPr>
            <a:r>
              <a:rPr lang="en-US" sz="975" dirty="0">
                <a:solidFill>
                  <a:schemeClr val="tx2"/>
                </a:solidFill>
                <a:latin typeface="Avenir Book" panose="02000503020000020003" pitchFamily="2" charset="0"/>
                <a:cs typeface="Arial" panose="020B0604020202020204" pitchFamily="34" charset="0"/>
              </a:rPr>
              <a:t>People should be treated respectfully</a:t>
            </a:r>
          </a:p>
          <a:p>
            <a:pPr marL="133353" indent="-133353" defTabSz="671530">
              <a:spcAft>
                <a:spcPts val="450"/>
              </a:spcAft>
              <a:buClr>
                <a:schemeClr val="accent5"/>
              </a:buClr>
              <a:buFont typeface="Arial" charset="0"/>
              <a:buChar char="•"/>
            </a:pPr>
            <a:endParaRPr lang="en-US" sz="975" dirty="0">
              <a:solidFill>
                <a:schemeClr val="tx2"/>
              </a:solidFill>
              <a:latin typeface="Avenir Book" panose="02000503020000020003" pitchFamily="2" charset="0"/>
              <a:cs typeface="Arial" panose="020B0604020202020204" pitchFamily="34" charset="0"/>
            </a:endParaRPr>
          </a:p>
        </p:txBody>
      </p:sp>
      <p:sp>
        <p:nvSpPr>
          <p:cNvPr id="39" name="Rectangle 117"/>
          <p:cNvSpPr>
            <a:spLocks noChangeArrowheads="1"/>
          </p:cNvSpPr>
          <p:nvPr/>
        </p:nvSpPr>
        <p:spPr bwMode="auto">
          <a:xfrm>
            <a:off x="511118" y="2984471"/>
            <a:ext cx="8912815" cy="562881"/>
          </a:xfrm>
          <a:prstGeom prst="rect">
            <a:avLst/>
          </a:prstGeom>
          <a:solidFill>
            <a:schemeClr val="accent4"/>
          </a:solidFill>
          <a:ln w="28575" cmpd="sng">
            <a:noFill/>
            <a:round/>
            <a:headEnd/>
            <a:tailEnd/>
          </a:ln>
        </p:spPr>
        <p:txBody>
          <a:bodyPr wrap="square" tIns="105300" bIns="105300" anchor="ctr">
            <a:spAutoFit/>
          </a:bodyPr>
          <a:lstStyle/>
          <a:p>
            <a:pPr algn="ctr" defTabSz="671530"/>
            <a:r>
              <a:rPr lang="en-US" sz="1138" b="1" dirty="0">
                <a:solidFill>
                  <a:schemeClr val="bg1"/>
                </a:solidFill>
                <a:latin typeface="Avenir Book" panose="02000503020000020003" pitchFamily="2" charset="0"/>
                <a:ea typeface="MS PGothic" pitchFamily="34" charset="-128"/>
                <a:cs typeface="MS PGothic" pitchFamily="34" charset="-128"/>
              </a:rPr>
              <a:t>We have some ideas for helping the Planning Department to stimulate economic growth in Jefferson County that will benefit everybody locally.</a:t>
            </a:r>
          </a:p>
        </p:txBody>
      </p:sp>
      <p:sp>
        <p:nvSpPr>
          <p:cNvPr id="40" name="Rectangle 125"/>
          <p:cNvSpPr>
            <a:spLocks noChangeArrowheads="1"/>
          </p:cNvSpPr>
          <p:nvPr/>
        </p:nvSpPr>
        <p:spPr bwMode="auto">
          <a:xfrm>
            <a:off x="494003" y="3574523"/>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suggest improving speed and clarity of communication with applicants </a:t>
            </a:r>
          </a:p>
        </p:txBody>
      </p:sp>
      <p:sp>
        <p:nvSpPr>
          <p:cNvPr id="42" name="Rectangle 125"/>
          <p:cNvSpPr>
            <a:spLocks noChangeArrowheads="1"/>
          </p:cNvSpPr>
          <p:nvPr/>
        </p:nvSpPr>
        <p:spPr bwMode="auto">
          <a:xfrm>
            <a:off x="3578785" y="3574523"/>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need to establish consistency in reviewing applications</a:t>
            </a:r>
          </a:p>
        </p:txBody>
      </p:sp>
      <p:sp>
        <p:nvSpPr>
          <p:cNvPr id="44" name="Rectangle 125"/>
          <p:cNvSpPr>
            <a:spLocks noChangeArrowheads="1"/>
          </p:cNvSpPr>
          <p:nvPr/>
        </p:nvSpPr>
        <p:spPr bwMode="auto">
          <a:xfrm>
            <a:off x="6663566" y="3574523"/>
            <a:ext cx="2743252" cy="535567"/>
          </a:xfrm>
          <a:prstGeom prst="rect">
            <a:avLst/>
          </a:prstGeom>
          <a:solidFill>
            <a:schemeClr val="tx2"/>
          </a:solidFill>
          <a:ln w="28575">
            <a:solidFill>
              <a:schemeClr val="tx2"/>
            </a:solidFill>
            <a:round/>
            <a:headEnd/>
            <a:tailEnd/>
          </a:ln>
        </p:spPr>
        <p:txBody>
          <a:bodyPr anchor="ctr"/>
          <a:lstStyle/>
          <a:p>
            <a:pPr algn="ctr" defTabSz="671530"/>
            <a:r>
              <a:rPr lang="en-US" sz="1056" b="1" dirty="0">
                <a:solidFill>
                  <a:schemeClr val="bg1"/>
                </a:solidFill>
                <a:latin typeface="Avenir Book" panose="02000503020000020003" pitchFamily="2" charset="0"/>
              </a:rPr>
              <a:t>We need to reduce the cost of applications by speeding up approvals</a:t>
            </a:r>
          </a:p>
        </p:txBody>
      </p:sp>
      <p:sp>
        <p:nvSpPr>
          <p:cNvPr id="2" name="Oval 1">
            <a:extLst>
              <a:ext uri="{FF2B5EF4-FFF2-40B4-BE49-F238E27FC236}">
                <a16:creationId xmlns:a16="http://schemas.microsoft.com/office/drawing/2014/main" id="{967AAF79-75AE-42EB-A5EC-5AF3C0A374E0}"/>
              </a:ext>
            </a:extLst>
          </p:cNvPr>
          <p:cNvSpPr/>
          <p:nvPr/>
        </p:nvSpPr>
        <p:spPr>
          <a:xfrm>
            <a:off x="1418779" y="1481402"/>
            <a:ext cx="401818" cy="273982"/>
          </a:xfrm>
          <a:prstGeom prst="ellips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7" name="Star: 12 Points 56">
            <a:extLst>
              <a:ext uri="{FF2B5EF4-FFF2-40B4-BE49-F238E27FC236}">
                <a16:creationId xmlns:a16="http://schemas.microsoft.com/office/drawing/2014/main" id="{E66AD3D3-58FC-4646-B935-5333D564AF05}"/>
              </a:ext>
            </a:extLst>
          </p:cNvPr>
          <p:cNvSpPr/>
          <p:nvPr/>
        </p:nvSpPr>
        <p:spPr>
          <a:xfrm>
            <a:off x="1418779" y="1893502"/>
            <a:ext cx="401818" cy="273982"/>
          </a:xfrm>
          <a:prstGeom prst="star12">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59" name="Isosceles Triangle 58">
            <a:extLst>
              <a:ext uri="{FF2B5EF4-FFF2-40B4-BE49-F238E27FC236}">
                <a16:creationId xmlns:a16="http://schemas.microsoft.com/office/drawing/2014/main" id="{F7F311EE-F2FB-411A-B43F-F8E8AE018ADC}"/>
              </a:ext>
            </a:extLst>
          </p:cNvPr>
          <p:cNvSpPr/>
          <p:nvPr/>
        </p:nvSpPr>
        <p:spPr>
          <a:xfrm rot="10800000">
            <a:off x="1418779" y="2375818"/>
            <a:ext cx="401818" cy="219489"/>
          </a:xfrm>
          <a:prstGeom prs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
        <p:nvSpPr>
          <p:cNvPr id="8" name="Rectangle 7">
            <a:extLst>
              <a:ext uri="{FF2B5EF4-FFF2-40B4-BE49-F238E27FC236}">
                <a16:creationId xmlns:a16="http://schemas.microsoft.com/office/drawing/2014/main" id="{9151E1A0-4BA6-46F0-95FF-7DC42B3169D0}"/>
              </a:ext>
            </a:extLst>
          </p:cNvPr>
          <p:cNvSpPr/>
          <p:nvPr/>
        </p:nvSpPr>
        <p:spPr>
          <a:xfrm>
            <a:off x="388927" y="2849548"/>
            <a:ext cx="9214572" cy="3100156"/>
          </a:xfrm>
          <a:prstGeom prst="rect">
            <a:avLst/>
          </a:prstGeom>
          <a:noFill/>
          <a:ln w="127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sz="1463"/>
          </a:p>
        </p:txBody>
      </p:sp>
    </p:spTree>
    <p:extLst>
      <p:ext uri="{BB962C8B-B14F-4D97-AF65-F5344CB8AC3E}">
        <p14:creationId xmlns:p14="http://schemas.microsoft.com/office/powerpoint/2010/main" val="141041122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7tttDedRYUaL8qJ5cT..t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yxfq2cV3f0drIEWhy2u2N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nDaM87rsX02fjrJ3psDtFg"/>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yxfq2cV3f0drIEWhy2u2N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nDaM87rsX02fjrJ3psDtF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vlvEERsi7UuBmErCiYK89g"/>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yxfq2cV3f0drIEWhy2u2N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nDaM87rsX02fjrJ3psDtF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Oyw9KuD_RE.HoT.h_IXjd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Clarity First 3">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32AAC7"/>
      </a:accent5>
      <a:accent6>
        <a:srgbClr val="70AD47"/>
      </a:accent6>
      <a:hlink>
        <a:srgbClr val="D2AF40"/>
      </a:hlink>
      <a:folHlink>
        <a:srgbClr val="9EC67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1053693E-9FE2-7F46-B6B8-9D15B35C1228}" vid="{8EE08F41-EFD7-4740-B4BC-7B97DBA5EB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101</TotalTime>
  <Words>1170</Words>
  <Application>Microsoft Macintosh PowerPoint</Application>
  <PresentationFormat>A4 Paper (210x297 mm)</PresentationFormat>
  <Paragraphs>158</Paragraphs>
  <Slides>9</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9" baseType="lpstr">
      <vt:lpstr>.AppleSystemUIFont</vt:lpstr>
      <vt:lpstr>Arial</vt:lpstr>
      <vt:lpstr>Arial Narrow</vt:lpstr>
      <vt:lpstr>Avenir Book</vt:lpstr>
      <vt:lpstr>Calibri</vt:lpstr>
      <vt:lpstr>Calibri Light</vt:lpstr>
      <vt:lpstr>Didot</vt:lpstr>
      <vt:lpstr>Oswald LightItalic</vt:lpstr>
      <vt:lpstr>Office Theme</vt:lpstr>
      <vt:lpstr>think-cell Slide</vt:lpstr>
      <vt:lpstr>A3 Storyline Planner</vt:lpstr>
      <vt:lpstr>Housing survey summary</vt:lpstr>
      <vt:lpstr>outcome</vt:lpstr>
      <vt:lpstr>Design your strategy first</vt:lpstr>
      <vt:lpstr>Design your strategy first</vt:lpstr>
      <vt:lpstr>PowerPoint Presentation</vt:lpstr>
      <vt:lpstr>Title  HSN Permit Survey Report</vt:lpstr>
      <vt:lpstr>Title  HSN Permit Survey Report</vt:lpstr>
      <vt:lpstr>FINAL -  HSN Permit Survey Report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A3 Storyline Planner</dc:title>
  <dc:creator>Davina Stanley</dc:creator>
  <cp:lastModifiedBy>Davina Stanley</cp:lastModifiedBy>
  <cp:revision>9</cp:revision>
  <dcterms:created xsi:type="dcterms:W3CDTF">2020-08-17T22:07:21Z</dcterms:created>
  <dcterms:modified xsi:type="dcterms:W3CDTF">2020-08-20T23:34:53Z</dcterms:modified>
</cp:coreProperties>
</file>