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162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4697"/>
  </p:normalViewPr>
  <p:slideViewPr>
    <p:cSldViewPr snapToGrid="0" snapToObjects="1">
      <p:cViewPr varScale="1">
        <p:scale>
          <a:sx n="124" d="100"/>
          <a:sy n="124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033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5DDB-A676-6D4E-9BDC-49879EE5301E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1B26-82B7-9948-B94B-8A4B1C3FA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558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E99DC-E9A5-1242-9BBA-6CD579F84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BB7F59-6759-8F47-BC8E-CBD4A0787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9919-E09A-0348-A54E-B79B36D0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90F3-5262-064A-8502-2231E702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E0B20-421E-9549-A8A8-5EE55FB2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370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F40AC-DE89-7649-AFDE-A8A29FAF3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95589-6410-3947-9FFF-233EAB025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8100D-293C-354D-884B-3443F0DE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22949-AF3A-8841-A825-C499DC17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63073-22FE-DF41-99D5-6E37292E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960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2A8D-6C72-E04C-A43A-95E2504F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3653"/>
            <a:ext cx="10515600" cy="9196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EF0D9-D2CF-D347-B980-30607A3EE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buSzPct val="110000"/>
              <a:defRPr>
                <a:solidFill>
                  <a:schemeClr val="tx2"/>
                </a:solidFill>
              </a:defRPr>
            </a:lvl1pPr>
            <a:lvl2pPr>
              <a:buClr>
                <a:schemeClr val="accent4"/>
              </a:buClr>
              <a:buSzPct val="110000"/>
              <a:defRPr>
                <a:solidFill>
                  <a:schemeClr val="tx2"/>
                </a:solidFill>
              </a:defRPr>
            </a:lvl2pPr>
            <a:lvl3pPr>
              <a:buClr>
                <a:schemeClr val="accent4"/>
              </a:buClr>
              <a:buSzPct val="110000"/>
              <a:defRPr>
                <a:solidFill>
                  <a:schemeClr val="tx2"/>
                </a:solidFill>
              </a:defRPr>
            </a:lvl3pPr>
            <a:lvl4pPr>
              <a:buClr>
                <a:schemeClr val="accent4"/>
              </a:buClr>
              <a:buSzPct val="110000"/>
              <a:defRPr>
                <a:solidFill>
                  <a:schemeClr val="tx2"/>
                </a:solidFill>
              </a:defRPr>
            </a:lvl4pPr>
            <a:lvl5pPr>
              <a:buClr>
                <a:schemeClr val="accent4"/>
              </a:buClr>
              <a:buSzPct val="110000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72AB3-94A2-1A4C-82FA-9D60C8EB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65D6C-770A-4540-9083-042D39F8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3E74D-BBF3-234E-952C-780161B0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6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BA38-1808-8348-86E1-236C02BE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7EA2-4810-ED44-9CCA-F057A666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7F617-E8FF-644C-91B9-F19DED8C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6BEFB-078C-AE4B-8121-D62D9815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467A-21C6-BA4C-9638-081F3197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289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92E9-9B17-A14F-A8FB-7B32E9B1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1D2C0-FE5F-714F-A15C-89BF37F11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9001" y="1825625"/>
            <a:ext cx="3357879" cy="43513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1C76D-A90A-2D40-B5EA-18BAE264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61493-FCD6-E84C-8C3A-8F4933C6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1CE77-CDC9-4347-A1C3-A4FF8966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A547C4E-7D63-3342-AA6E-36D30523882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75481" y="1856105"/>
            <a:ext cx="3357879" cy="43513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5B7BC5-B063-AC4A-9C6E-A6FBFD9B5B0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31481" y="1845945"/>
            <a:ext cx="3357879" cy="435133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E795FDD-CB6A-3B43-B994-A1E6F077BBF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80429" y="1269999"/>
            <a:ext cx="3346132" cy="503555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4"/>
                </a:solidFill>
              </a:defRPr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D4B6205-7EB7-2844-B75D-7A877183FB4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477069" y="1269999"/>
            <a:ext cx="3346132" cy="503555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4"/>
                </a:solidFill>
              </a:defRPr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77F24A7-77F5-184C-BE45-DFB8D7B76420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053389" y="1269999"/>
            <a:ext cx="3346132" cy="503555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4"/>
                </a:solidFill>
              </a:defRPr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404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2AB3-8031-0649-9A43-982D74C2E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B124B-B210-2C43-B448-18EB68ECE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69806-0D72-5841-A29F-367CD8FB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D31A4-5D81-C64A-ACFF-FDFC3C546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224F6-3D6A-3040-95E2-CF0CC4413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70541-CCF5-2F4D-B102-DF38823E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09977-8C7A-504D-8BBC-BE27C30F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42F6A-AEE7-5945-91ED-713706A8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65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8B77-16C7-8D4A-AA8B-0BF6ABC2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F99CF9-8CAF-1B4F-9DCB-DAC074023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3F364-BA31-DE4A-9D24-B0C2F85E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6BADA-9C23-1042-A57B-86BA6464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07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D7F2-7951-EB43-9EA4-E1E62C24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04A81-AF27-5A49-A5B4-24FBB363E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8486B-6873-DA4C-A1F7-EE2711074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6EE50-C7C5-4247-B778-EB66660D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15F00-024F-2D43-85CF-65E4368A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F8DCB-AFD9-DD40-9C13-A45A39F6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8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94A7-431C-6340-A0A9-0461536A5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E06354-AC24-A14B-88CD-625AB516B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7B3E9-0FB7-B24E-ABB2-278B5160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3B658-6982-EC4C-A65B-28840A33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89A88-6B79-6048-9DD2-0776FCE1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8838F-4FA5-9749-9633-E9C4D3C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563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7068-6B34-5241-BB4C-423390BF2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58633-4E13-534F-BE8C-4F78D563C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5D0E3-EB51-9749-8F0D-B736AFC20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2CB52-04B5-0040-B329-24E18B967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3CA28-8EEC-334E-BB80-33D128CF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08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C7B99EF-1B0B-B646-BC66-0D9F80FBA10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472488119"/>
              </p:ext>
            </p:extLst>
          </p:nvPr>
        </p:nvGraphicFramePr>
        <p:xfrm>
          <a:off x="1955" y="1588"/>
          <a:ext cx="151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14" imgW="7772400" imgH="10058400" progId="TCLayout.ActiveDocument.1">
                  <p:embed/>
                </p:oleObj>
              </mc:Choice>
              <mc:Fallback>
                <p:oleObj name="think-cell Slide" r:id="rId14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51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C3952B-9F0C-BB4E-9636-0CE8CCEB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41143"/>
            <a:ext cx="10515600" cy="919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63FA6-5AC1-2F45-A23E-48AA17925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469985"/>
            <a:ext cx="10515600" cy="470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EB67C-6D45-5140-B508-C1C08ECD9B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F23C-10B5-B044-9DDC-6A1ADFE8C14B}" type="datetimeFigureOut">
              <a:rPr lang="en-AU" smtClean="0"/>
              <a:t>10/12/21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44DBE-D22C-F64B-BF20-52DDAFE0C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3E27C-71DC-7045-964E-CE419FC9A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7FD4-3841-F247-9D05-768BEF8D0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143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Avenir Book" panose="02000503020000020003" pitchFamily="2" charset="0"/>
          <a:ea typeface="+mj-ea"/>
          <a:cs typeface="Didot" panose="02000503000000020003" pitchFamily="2" charset="-79"/>
        </a:defRPr>
      </a:lvl1pPr>
    </p:titleStyle>
    <p:bodyStyle>
      <a:lvl1pPr marL="314325" indent="-304800" algn="l" defTabSz="914423" rtl="0" eaLnBrk="1" latinLnBrk="0" hangingPunct="1">
        <a:lnSpc>
          <a:spcPct val="100000"/>
        </a:lnSpc>
        <a:spcBef>
          <a:spcPts val="0"/>
        </a:spcBef>
        <a:spcAft>
          <a:spcPts val="601"/>
        </a:spcAft>
        <a:buClr>
          <a:schemeClr val="accent4"/>
        </a:buClr>
        <a:buSzPct val="130000"/>
        <a:buFont typeface="Arial" panose="020B0604020202020204" pitchFamily="34" charset="0"/>
        <a:buChar char="•"/>
        <a:tabLst/>
        <a:defRPr sz="2800" kern="1200">
          <a:solidFill>
            <a:schemeClr val="tx2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1pPr>
      <a:lvl2pPr marL="685818" indent="-300608" algn="l" defTabSz="914423" rtl="0" eaLnBrk="1" latinLnBrk="0" hangingPunct="1">
        <a:lnSpc>
          <a:spcPct val="100000"/>
        </a:lnSpc>
        <a:spcBef>
          <a:spcPts val="0"/>
        </a:spcBef>
        <a:spcAft>
          <a:spcPts val="601"/>
        </a:spcAft>
        <a:buClr>
          <a:schemeClr val="accent4"/>
        </a:buClr>
        <a:buSzPct val="13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2pPr>
      <a:lvl3pPr marL="1143029" indent="-300608" algn="l" defTabSz="914423" rtl="0" eaLnBrk="1" latinLnBrk="0" hangingPunct="1">
        <a:lnSpc>
          <a:spcPct val="100000"/>
        </a:lnSpc>
        <a:spcBef>
          <a:spcPts val="0"/>
        </a:spcBef>
        <a:spcAft>
          <a:spcPts val="601"/>
        </a:spcAft>
        <a:buClr>
          <a:schemeClr val="accent4"/>
        </a:buClr>
        <a:buSzPct val="13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3pPr>
      <a:lvl4pPr marL="1600241" indent="-300608" algn="l" defTabSz="914423" rtl="0" eaLnBrk="1" latinLnBrk="0" hangingPunct="1">
        <a:lnSpc>
          <a:spcPct val="100000"/>
        </a:lnSpc>
        <a:spcBef>
          <a:spcPts val="0"/>
        </a:spcBef>
        <a:spcAft>
          <a:spcPts val="601"/>
        </a:spcAft>
        <a:buClr>
          <a:schemeClr val="accent4"/>
        </a:buClr>
        <a:buSzPct val="130000"/>
        <a:buFont typeface="Arial" panose="020B0604020202020204" pitchFamily="34" charset="0"/>
        <a:buChar char="•"/>
        <a:defRPr sz="1801" kern="1200">
          <a:solidFill>
            <a:schemeClr val="tx2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4pPr>
      <a:lvl5pPr marL="2057452" indent="-300608" algn="l" defTabSz="914423" rtl="0" eaLnBrk="1" latinLnBrk="0" hangingPunct="1">
        <a:lnSpc>
          <a:spcPct val="100000"/>
        </a:lnSpc>
        <a:spcBef>
          <a:spcPts val="0"/>
        </a:spcBef>
        <a:spcAft>
          <a:spcPts val="601"/>
        </a:spcAft>
        <a:buClr>
          <a:schemeClr val="accent4"/>
        </a:buClr>
        <a:buSzPct val="130000"/>
        <a:buFont typeface="Arial" panose="020B0604020202020204" pitchFamily="34" charset="0"/>
        <a:buChar char="•"/>
        <a:defRPr sz="1801" kern="1200">
          <a:solidFill>
            <a:schemeClr val="tx2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15">
            <a:extLst>
              <a:ext uri="{FF2B5EF4-FFF2-40B4-BE49-F238E27FC236}">
                <a16:creationId xmlns:a16="http://schemas.microsoft.com/office/drawing/2014/main" id="{38CD7420-EE42-EC47-B95C-88ED03E13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48" y="819077"/>
            <a:ext cx="868496" cy="274264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Book" panose="02000503020000020003" pitchFamily="2" charset="0"/>
              </a:rPr>
              <a:t>Context</a:t>
            </a:r>
          </a:p>
        </p:txBody>
      </p:sp>
      <p:sp>
        <p:nvSpPr>
          <p:cNvPr id="20" name="Rectangle 116">
            <a:extLst>
              <a:ext uri="{FF2B5EF4-FFF2-40B4-BE49-F238E27FC236}">
                <a16:creationId xmlns:a16="http://schemas.microsoft.com/office/drawing/2014/main" id="{5D673FBF-44F5-AB4A-A96B-591F52F28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48" y="1442894"/>
            <a:ext cx="868496" cy="274264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Book" panose="02000503020000020003" pitchFamily="2" charset="0"/>
              </a:rPr>
              <a:t>Trigger</a:t>
            </a:r>
          </a:p>
        </p:txBody>
      </p:sp>
      <p:sp>
        <p:nvSpPr>
          <p:cNvPr id="21" name="Rectangle 117">
            <a:extLst>
              <a:ext uri="{FF2B5EF4-FFF2-40B4-BE49-F238E27FC236}">
                <a16:creationId xmlns:a16="http://schemas.microsoft.com/office/drawing/2014/main" id="{5AFBFEB2-F132-474F-A102-F427496F9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48" y="1922016"/>
            <a:ext cx="868496" cy="274264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Book" panose="02000503020000020003" pitchFamily="2" charset="0"/>
              </a:rPr>
              <a:t>Question</a:t>
            </a:r>
          </a:p>
        </p:txBody>
      </p:sp>
      <p:sp>
        <p:nvSpPr>
          <p:cNvPr id="22" name="Rectangle 120">
            <a:extLst>
              <a:ext uri="{FF2B5EF4-FFF2-40B4-BE49-F238E27FC236}">
                <a16:creationId xmlns:a16="http://schemas.microsoft.com/office/drawing/2014/main" id="{9F8BA772-6AAF-0B41-A1D3-69E65BA8E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905" y="833831"/>
            <a:ext cx="10040153" cy="534614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rPr>
              <a:t>We lease a fleet of vehicles that we provide to our employees as a tool of trade. As part of the managed service our fleet vendor provides us with data relating to safety behavior in relation to into many aspects of a driver's performance including, speeding, aggressive acceleration and braking.  The data provides an overall rating of drivers from A as low risk to F high risk.</a:t>
            </a:r>
          </a:p>
        </p:txBody>
      </p:sp>
      <p:sp>
        <p:nvSpPr>
          <p:cNvPr id="23" name="Rectangle 119">
            <a:extLst>
              <a:ext uri="{FF2B5EF4-FFF2-40B4-BE49-F238E27FC236}">
                <a16:creationId xmlns:a16="http://schemas.microsoft.com/office/drawing/2014/main" id="{E5E58863-CF80-1444-B437-C981186B0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467" y="1455506"/>
            <a:ext cx="10040152" cy="375667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lIns="91440" tIns="45720" rIns="91440" bIns="4572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rPr>
              <a:t>We are now ready to provide our first quarterly report.  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venir Book" panose="02000503020000020003" pitchFamily="2" charset="0"/>
              <a:cs typeface="Calibri" panose="020F0502020204030204"/>
            </a:endParaRPr>
          </a:p>
        </p:txBody>
      </p:sp>
      <p:sp>
        <p:nvSpPr>
          <p:cNvPr id="24" name="Rectangle 120">
            <a:extLst>
              <a:ext uri="{FF2B5EF4-FFF2-40B4-BE49-F238E27FC236}">
                <a16:creationId xmlns:a16="http://schemas.microsoft.com/office/drawing/2014/main" id="{93F16CA2-0946-D940-ABC0-40030BA76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905" y="1941119"/>
            <a:ext cx="10040153" cy="359553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rPr>
              <a:t>What does it say?</a:t>
            </a:r>
          </a:p>
        </p:txBody>
      </p:sp>
      <p:sp>
        <p:nvSpPr>
          <p:cNvPr id="25" name="Rectangle 117">
            <a:extLst>
              <a:ext uri="{FF2B5EF4-FFF2-40B4-BE49-F238E27FC236}">
                <a16:creationId xmlns:a16="http://schemas.microsoft.com/office/drawing/2014/main" id="{99C35474-DF95-9A45-9231-9C3963C37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48" y="2424109"/>
            <a:ext cx="11024171" cy="53563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noProof="0" dirty="0">
                <a:solidFill>
                  <a:srgbClr val="FFFFFF"/>
                </a:solidFill>
                <a:latin typeface="Avenir Book" panose="02000503020000020003" pitchFamily="2" charset="0"/>
              </a:rPr>
              <a:t>Our overall business received an F rating that we are addressing immediately so we have no drivers repeatedly speeding within 3 months.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Book" panose="02000503020000020003" pitchFamily="2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F3FB3A-6C78-2248-9383-A56DB336D99D}"/>
              </a:ext>
            </a:extLst>
          </p:cNvPr>
          <p:cNvGrpSpPr/>
          <p:nvPr/>
        </p:nvGrpSpPr>
        <p:grpSpPr>
          <a:xfrm>
            <a:off x="633104" y="3012848"/>
            <a:ext cx="11024171" cy="3373661"/>
            <a:chOff x="624778" y="3519610"/>
            <a:chExt cx="8109678" cy="3188393"/>
          </a:xfrm>
        </p:grpSpPr>
        <p:sp>
          <p:nvSpPr>
            <p:cNvPr id="27" name="Rectangle 125">
              <a:extLst>
                <a:ext uri="{FF2B5EF4-FFF2-40B4-BE49-F238E27FC236}">
                  <a16:creationId xmlns:a16="http://schemas.microsoft.com/office/drawing/2014/main" id="{0F9FE351-94E8-E645-B5B5-FE9BF0020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2139" y="3519610"/>
              <a:ext cx="2638845" cy="591141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Book" panose="02000503020000020003" pitchFamily="2" charset="0"/>
                  <a:cs typeface="Arial" panose="020B0604020202020204" pitchFamily="34" charset="0"/>
                </a:rPr>
                <a:t>Therefore,</a:t>
              </a:r>
              <a:r>
                <a:rPr lang="en-US" sz="1100" dirty="0">
                  <a:solidFill>
                    <a:srgbClr val="FFFFFF"/>
                  </a:solidFill>
                  <a:latin typeface="Avenir Book" panose="02000503020000020003" pitchFamily="2" charset="0"/>
                  <a:cs typeface="Arial" panose="020B0604020202020204" pitchFamily="34" charset="0"/>
                </a:rPr>
                <a:t> we recommend adopting a phased approach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Book" panose="02000503020000020003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125">
              <a:extLst>
                <a:ext uri="{FF2B5EF4-FFF2-40B4-BE49-F238E27FC236}">
                  <a16:creationId xmlns:a16="http://schemas.microsoft.com/office/drawing/2014/main" id="{50F248DF-7053-9E47-BD20-8944D7508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6484" y="3528143"/>
              <a:ext cx="2638845" cy="591141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11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We suggest a phased approach to cut the most-risky behaviour of speeding excessively and repetitively over the coming three months.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Book" panose="02000503020000020003" pitchFamily="2" charset="0"/>
              </a:endParaRPr>
            </a:p>
          </p:txBody>
        </p:sp>
        <p:sp>
          <p:nvSpPr>
            <p:cNvPr id="29" name="Rectangle 125">
              <a:extLst>
                <a:ext uri="{FF2B5EF4-FFF2-40B4-BE49-F238E27FC236}">
                  <a16:creationId xmlns:a16="http://schemas.microsoft.com/office/drawing/2014/main" id="{ED7CEB99-9C04-5E4E-99C9-319770A09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778" y="3536675"/>
              <a:ext cx="2638845" cy="591141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dirty="0">
                  <a:solidFill>
                    <a:srgbClr val="FFFFFF"/>
                  </a:solidFill>
                  <a:latin typeface="Avenir Book" panose="02000503020000020003" pitchFamily="2" charset="0"/>
                </a:rPr>
                <a:t>The report positions 70 of our 88 drivers well below the acceptable level with an overall score of F highlighting systemic breaches to our vehicle policy.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Book" panose="02000503020000020003" pitchFamily="2" charset="0"/>
              </a:endParaRPr>
            </a:p>
          </p:txBody>
        </p:sp>
        <p:sp>
          <p:nvSpPr>
            <p:cNvPr id="30" name="Rectangle 125">
              <a:extLst>
                <a:ext uri="{FF2B5EF4-FFF2-40B4-BE49-F238E27FC236}">
                  <a16:creationId xmlns:a16="http://schemas.microsoft.com/office/drawing/2014/main" id="{3DDB5763-4D84-5E46-937D-BC4F0F79A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778" y="4169779"/>
              <a:ext cx="2638845" cy="253822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anchor="t"/>
            <a:lstStyle/>
            <a:p>
              <a:pPr marL="2286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There were a concerning number of incidents overall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16,500 incidents for the quarter covering all drivers and all events over xx km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1489 incidents for the quarter where employees were driving over 120km/hr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70 Drivers were determined as high risk (D to F) as they were frequently and excessively speeding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X drivers were clocked at more than 20 kms over the limit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X drivers were speeding every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18 drivers were rated as an F (highest risk rating)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17 Moderate and 1 Low </a:t>
              </a:r>
            </a:p>
            <a:p>
              <a:pPr>
                <a:buClr>
                  <a:schemeClr val="accent4"/>
                </a:buClr>
              </a:pPr>
              <a:endParaRPr lang="en-US" sz="1050" dirty="0">
                <a:solidFill>
                  <a:schemeClr val="tx2"/>
                </a:solidFill>
                <a:latin typeface="Avenir Book" panose="02000503020000020003" pitchFamily="2" charset="0"/>
              </a:endParaRP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endParaRPr lang="en-US" sz="1050" dirty="0">
                <a:solidFill>
                  <a:schemeClr val="tx2"/>
                </a:solidFill>
                <a:latin typeface="Avenir Book" panose="02000503020000020003" pitchFamily="2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endParaRP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SzTx/>
                <a:tabLst/>
                <a:defRPr/>
              </a:pPr>
              <a:endPara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endParaRP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SzTx/>
                <a:tabLst/>
                <a:defRPr/>
              </a:pPr>
              <a:endPara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endParaRP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SzTx/>
                <a:tabLst/>
                <a:defRPr/>
              </a:pPr>
              <a:endParaRPr lang="en-US" sz="11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/>
              </a:endParaRPr>
            </a:p>
          </p:txBody>
        </p:sp>
        <p:sp>
          <p:nvSpPr>
            <p:cNvPr id="31" name="Rectangle 125">
              <a:extLst>
                <a:ext uri="{FF2B5EF4-FFF2-40B4-BE49-F238E27FC236}">
                  <a16:creationId xmlns:a16="http://schemas.microsoft.com/office/drawing/2014/main" id="{EFA2755B-2219-5845-AD58-01461463D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4837" y="4169781"/>
              <a:ext cx="2638845" cy="25131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anchor="t"/>
            <a:lstStyle/>
            <a:p>
              <a:pPr marL="228600" marR="0" lvl="0" indent="-2286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8265"/>
                </a:buClr>
                <a:buSzTx/>
                <a:buFont typeface="+mj-lt"/>
                <a:buAutoNum type="arabicPeriod"/>
                <a:tabLst/>
                <a:defRPr/>
              </a:pP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endParaRPr>
            </a:p>
          </p:txBody>
        </p:sp>
        <p:sp>
          <p:nvSpPr>
            <p:cNvPr id="32" name="Rectangle 125">
              <a:extLst>
                <a:ext uri="{FF2B5EF4-FFF2-40B4-BE49-F238E27FC236}">
                  <a16:creationId xmlns:a16="http://schemas.microsoft.com/office/drawing/2014/main" id="{DD6B837C-8ED8-6A4E-A4AC-B59BB8803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611" y="4169780"/>
              <a:ext cx="2638845" cy="252569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anchor="t"/>
            <a:lstStyle/>
            <a:p>
              <a:pPr marL="2286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We will build awareness and set expectations for all drivers, particularly around speeding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Create awareness, </a:t>
              </a: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distributing monthly Telematics reports through chapter leads 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Set expectations, </a:t>
              </a: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reinforcing our driver policy and clarity on implications for all drivers</a:t>
              </a:r>
            </a:p>
            <a:p>
              <a:pPr marL="228600" marR="0" lvl="0" indent="-2286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SzTx/>
                <a:buFont typeface="+mj-lt"/>
                <a:buAutoNum type="arabicPeriod"/>
                <a:tabLst/>
                <a:defRPr/>
              </a:pP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We will monitor high risk drivers from day 1 and move quickly to performance management if </a:t>
              </a:r>
              <a:r>
                <a:rPr lang="en-US" sz="1050" b="1" dirty="0" err="1">
                  <a:solidFill>
                    <a:schemeClr val="tx2"/>
                  </a:solidFill>
                  <a:latin typeface="Avenir Book" panose="02000503020000020003" pitchFamily="2" charset="0"/>
                </a:rPr>
                <a:t>behaviour</a:t>
              </a: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, particularly speeding, doesn’t change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Investigate, </a:t>
              </a: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 Further validate data and also understand casual factors as to why drivers are not adhering to policy / law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Performance Manage </a:t>
              </a: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by providing reports to leaders to address poor driving personally </a:t>
              </a:r>
            </a:p>
            <a:p>
              <a:pPr marL="228600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+mj-lt"/>
                <a:buAutoNum type="arabicPeriod"/>
                <a:defRPr/>
              </a:pPr>
              <a:r>
                <a:rPr lang="en-US" sz="1050" b="1" dirty="0">
                  <a:solidFill>
                    <a:schemeClr val="tx2"/>
                  </a:solidFill>
                  <a:latin typeface="Avenir Book" panose="02000503020000020003" pitchFamily="2" charset="0"/>
                </a:rPr>
                <a:t>We will report back to the Board </a:t>
              </a:r>
              <a:r>
                <a:rPr lang="en-US" sz="1050" dirty="0">
                  <a:solidFill>
                    <a:schemeClr val="tx2"/>
                  </a:solidFill>
                  <a:latin typeface="Avenir Book" panose="02000503020000020003" pitchFamily="2" charset="0"/>
                </a:rPr>
                <a:t>next quarter as part of the quarterly safety reporting</a:t>
              </a:r>
            </a:p>
            <a:p>
              <a:pPr marL="685800" lvl="1" indent="-228600" fontAlgn="base"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Font typeface="Wingdings" panose="05000000000000000000" pitchFamily="2" charset="2"/>
                <a:buChar char="§"/>
                <a:defRPr/>
              </a:pP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venir Book" panose="02000503020000020003" pitchFamily="2" charset="0"/>
              </a:endParaRPr>
            </a:p>
            <a:p>
              <a:pPr marL="228600" marR="0" lvl="0" indent="-2286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4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venir Book" panose="02000503020000020003" pitchFamily="2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88603C3-3437-5347-94BF-41EFC5150940}"/>
              </a:ext>
            </a:extLst>
          </p:cNvPr>
          <p:cNvSpPr txBox="1"/>
          <p:nvPr/>
        </p:nvSpPr>
        <p:spPr>
          <a:xfrm>
            <a:off x="4451852" y="3727036"/>
            <a:ext cx="3377057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2860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265"/>
              </a:buClr>
              <a:buSzTx/>
              <a:buFont typeface="+mj-lt"/>
              <a:buAutoNum type="arabicPeriod"/>
              <a:tabLst/>
              <a:defRPr sz="1050">
                <a:solidFill>
                  <a:srgbClr val="000000"/>
                </a:solidFill>
                <a:latin typeface="Calibri" panose="020F0502020204030204"/>
              </a:defRPr>
            </a:lvl1pPr>
          </a:lstStyle>
          <a:p>
            <a:pPr>
              <a:buClr>
                <a:schemeClr val="accent4"/>
              </a:buClr>
            </a:pPr>
            <a:r>
              <a:rPr lang="en-AU" dirty="0">
                <a:solidFill>
                  <a:schemeClr val="tx2"/>
                </a:solidFill>
                <a:latin typeface="Avenir Book" panose="02000503020000020003" pitchFamily="2" charset="0"/>
              </a:rPr>
              <a:t>We expect that providing each driver with their driving score will shock most people into improving their driving behaviours</a:t>
            </a:r>
          </a:p>
          <a:p>
            <a:pPr>
              <a:buClr>
                <a:schemeClr val="accent4"/>
              </a:buClr>
            </a:pPr>
            <a:r>
              <a:rPr lang="en-AU" dirty="0">
                <a:solidFill>
                  <a:schemeClr val="tx2"/>
                </a:solidFill>
                <a:latin typeface="Avenir Book" panose="02000503020000020003" pitchFamily="2" charset="0"/>
              </a:rPr>
              <a:t>We expect there will be little need to take further steps, but may need to understand the issue better to resolve fully (eg understand the causes, clarify standards and explore penalties)​</a:t>
            </a:r>
          </a:p>
          <a:p>
            <a:pPr>
              <a:buClr>
                <a:schemeClr val="accent4"/>
              </a:buClr>
            </a:pPr>
            <a:r>
              <a:rPr lang="en-AU" dirty="0">
                <a:solidFill>
                  <a:schemeClr val="tx2"/>
                </a:solidFill>
                <a:latin typeface="Avenir Book" panose="02000503020000020003" pitchFamily="2" charset="0"/>
              </a:rPr>
              <a:t>We believe a phased approach will reduce the effort leaders need to take in improving our driving behaviour while being highly effective.</a:t>
            </a:r>
          </a:p>
        </p:txBody>
      </p:sp>
    </p:spTree>
    <p:extLst>
      <p:ext uri="{BB962C8B-B14F-4D97-AF65-F5344CB8AC3E}">
        <p14:creationId xmlns:p14="http://schemas.microsoft.com/office/powerpoint/2010/main" val="1755385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larity First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32AAC7"/>
      </a:accent5>
      <a:accent6>
        <a:srgbClr val="70AD47"/>
      </a:accent6>
      <a:hlink>
        <a:srgbClr val="D2AF40"/>
      </a:hlink>
      <a:folHlink>
        <a:srgbClr val="9EC67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0803 - Storyline Planner" id="{50C83E92-9512-F64E-81E8-C69466885F4E}" vid="{08BFC0FA-6970-E04C-9488-CE4DEA65BF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445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Wingdings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Davina Stanley</dc:creator>
  <cp:lastModifiedBy>Davina Stanley</cp:lastModifiedBy>
  <cp:revision>1</cp:revision>
  <dcterms:created xsi:type="dcterms:W3CDTF">2021-12-10T02:02:14Z</dcterms:created>
  <dcterms:modified xsi:type="dcterms:W3CDTF">2021-12-10T02:08:44Z</dcterms:modified>
</cp:coreProperties>
</file>